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handoutMasterIdLst>
    <p:handoutMasterId r:id="rId42"/>
  </p:handout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92" r:id="rId22"/>
    <p:sldId id="278" r:id="rId23"/>
    <p:sldId id="279" r:id="rId24"/>
    <p:sldId id="280" r:id="rId25"/>
    <p:sldId id="281" r:id="rId26"/>
    <p:sldId id="282" r:id="rId27"/>
    <p:sldId id="283" r:id="rId28"/>
    <p:sldId id="284" r:id="rId29"/>
    <p:sldId id="285" r:id="rId30"/>
    <p:sldId id="286" r:id="rId31"/>
    <p:sldId id="293" r:id="rId32"/>
    <p:sldId id="287" r:id="rId33"/>
    <p:sldId id="296" r:id="rId34"/>
    <p:sldId id="288" r:id="rId35"/>
    <p:sldId id="295" r:id="rId36"/>
    <p:sldId id="294" r:id="rId37"/>
    <p:sldId id="290" r:id="rId38"/>
    <p:sldId id="291" r:id="rId39"/>
    <p:sldId id="299" r:id="rId40"/>
  </p:sldIdLst>
  <p:sldSz cx="18288000" cy="10287000"/>
  <p:notesSz cx="6797675" cy="9926638"/>
  <p:embeddedFontLst>
    <p:embeddedFont>
      <p:font typeface="Canva Sans" panose="020B0604020202020204" charset="0"/>
      <p:regular r:id="rId43"/>
    </p:embeddedFont>
    <p:embeddedFont>
      <p:font typeface="Canva Sans Bold" panose="020B0604020202020204" charset="0"/>
      <p:regular r:id="rId44"/>
    </p:embeddedFont>
    <p:embeddedFont>
      <p:font typeface="Arial Unicode Bold" panose="020B0604020202020204" charset="-128"/>
      <p:regular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BA0A13-4855-463F-9E62-7B9BA04BB2D6}" v="60" dt="2025-07-10T22:11:20.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68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Quốc Hoàn" userId="cc6e7524ce098ea0" providerId="LiveId" clId="{DFBA0A13-4855-463F-9E62-7B9BA04BB2D6}"/>
    <pc:docChg chg="undo custSel addSld delSld modSld sldOrd">
      <pc:chgData name="Nguyễn Quốc Hoàn" userId="cc6e7524ce098ea0" providerId="LiveId" clId="{DFBA0A13-4855-463F-9E62-7B9BA04BB2D6}" dt="2025-07-10T22:42:16.893" v="464" actId="47"/>
      <pc:docMkLst>
        <pc:docMk/>
      </pc:docMkLst>
      <pc:sldChg chg="modSp mod">
        <pc:chgData name="Nguyễn Quốc Hoàn" userId="cc6e7524ce098ea0" providerId="LiveId" clId="{DFBA0A13-4855-463F-9E62-7B9BA04BB2D6}" dt="2025-07-10T22:11:36.578" v="456" actId="1076"/>
        <pc:sldMkLst>
          <pc:docMk/>
          <pc:sldMk cId="0" sldId="257"/>
        </pc:sldMkLst>
        <pc:spChg chg="mod">
          <ac:chgData name="Nguyễn Quốc Hoàn" userId="cc6e7524ce098ea0" providerId="LiveId" clId="{DFBA0A13-4855-463F-9E62-7B9BA04BB2D6}" dt="2025-07-10T22:11:32.186" v="455" actId="1076"/>
          <ac:spMkLst>
            <pc:docMk/>
            <pc:sldMk cId="0" sldId="257"/>
            <ac:spMk id="17" creationId="{00000000-0000-0000-0000-000000000000}"/>
          </ac:spMkLst>
        </pc:spChg>
        <pc:spChg chg="mod">
          <ac:chgData name="Nguyễn Quốc Hoàn" userId="cc6e7524ce098ea0" providerId="LiveId" clId="{DFBA0A13-4855-463F-9E62-7B9BA04BB2D6}" dt="2025-07-10T22:11:36.578" v="456" actId="1076"/>
          <ac:spMkLst>
            <pc:docMk/>
            <pc:sldMk cId="0" sldId="257"/>
            <ac:spMk id="21" creationId="{00000000-0000-0000-0000-000000000000}"/>
          </ac:spMkLst>
        </pc:spChg>
      </pc:sldChg>
      <pc:sldChg chg="delSp modSp mod">
        <pc:chgData name="Nguyễn Quốc Hoàn" userId="cc6e7524ce098ea0" providerId="LiveId" clId="{DFBA0A13-4855-463F-9E62-7B9BA04BB2D6}" dt="2025-07-10T21:55:04.037" v="45" actId="1076"/>
        <pc:sldMkLst>
          <pc:docMk/>
          <pc:sldMk cId="0" sldId="261"/>
        </pc:sldMkLst>
        <pc:spChg chg="mod">
          <ac:chgData name="Nguyễn Quốc Hoàn" userId="cc6e7524ce098ea0" providerId="LiveId" clId="{DFBA0A13-4855-463F-9E62-7B9BA04BB2D6}" dt="2025-07-10T21:53:44.379" v="36" actId="1076"/>
          <ac:spMkLst>
            <pc:docMk/>
            <pc:sldMk cId="0" sldId="261"/>
            <ac:spMk id="9" creationId="{00000000-0000-0000-0000-000000000000}"/>
          </ac:spMkLst>
        </pc:spChg>
        <pc:spChg chg="mod">
          <ac:chgData name="Nguyễn Quốc Hoàn" userId="cc6e7524ce098ea0" providerId="LiveId" clId="{DFBA0A13-4855-463F-9E62-7B9BA04BB2D6}" dt="2025-07-10T21:53:56.927" v="39" actId="1076"/>
          <ac:spMkLst>
            <pc:docMk/>
            <pc:sldMk cId="0" sldId="261"/>
            <ac:spMk id="10" creationId="{00000000-0000-0000-0000-000000000000}"/>
          </ac:spMkLst>
        </pc:spChg>
        <pc:spChg chg="mod">
          <ac:chgData name="Nguyễn Quốc Hoàn" userId="cc6e7524ce098ea0" providerId="LiveId" clId="{DFBA0A13-4855-463F-9E62-7B9BA04BB2D6}" dt="2025-07-10T21:55:04.037" v="45" actId="1076"/>
          <ac:spMkLst>
            <pc:docMk/>
            <pc:sldMk cId="0" sldId="261"/>
            <ac:spMk id="12" creationId="{00000000-0000-0000-0000-000000000000}"/>
          </ac:spMkLst>
        </pc:spChg>
        <pc:spChg chg="del">
          <ac:chgData name="Nguyễn Quốc Hoàn" userId="cc6e7524ce098ea0" providerId="LiveId" clId="{DFBA0A13-4855-463F-9E62-7B9BA04BB2D6}" dt="2025-07-10T21:53:46.759" v="37" actId="478"/>
          <ac:spMkLst>
            <pc:docMk/>
            <pc:sldMk cId="0" sldId="261"/>
            <ac:spMk id="15" creationId="{00000000-0000-0000-0000-000000000000}"/>
          </ac:spMkLst>
        </pc:spChg>
        <pc:spChg chg="mod">
          <ac:chgData name="Nguyễn Quốc Hoàn" userId="cc6e7524ce098ea0" providerId="LiveId" clId="{DFBA0A13-4855-463F-9E62-7B9BA04BB2D6}" dt="2025-07-10T21:54:50.891" v="44" actId="1076"/>
          <ac:spMkLst>
            <pc:docMk/>
            <pc:sldMk cId="0" sldId="261"/>
            <ac:spMk id="16" creationId="{00000000-0000-0000-0000-000000000000}"/>
          </ac:spMkLst>
        </pc:spChg>
      </pc:sldChg>
      <pc:sldChg chg="modSp mod">
        <pc:chgData name="Nguyễn Quốc Hoàn" userId="cc6e7524ce098ea0" providerId="LiveId" clId="{DFBA0A13-4855-463F-9E62-7B9BA04BB2D6}" dt="2025-07-10T21:53:08.531" v="35" actId="20577"/>
        <pc:sldMkLst>
          <pc:docMk/>
          <pc:sldMk cId="0" sldId="262"/>
        </pc:sldMkLst>
        <pc:spChg chg="mod">
          <ac:chgData name="Nguyễn Quốc Hoàn" userId="cc6e7524ce098ea0" providerId="LiveId" clId="{DFBA0A13-4855-463F-9E62-7B9BA04BB2D6}" dt="2025-07-10T21:53:08.531" v="35" actId="20577"/>
          <ac:spMkLst>
            <pc:docMk/>
            <pc:sldMk cId="0" sldId="262"/>
            <ac:spMk id="28" creationId="{00000000-0000-0000-0000-000000000000}"/>
          </ac:spMkLst>
        </pc:spChg>
      </pc:sldChg>
      <pc:sldChg chg="del">
        <pc:chgData name="Nguyễn Quốc Hoàn" userId="cc6e7524ce098ea0" providerId="LiveId" clId="{DFBA0A13-4855-463F-9E62-7B9BA04BB2D6}" dt="2025-07-10T21:52:42.782" v="0" actId="47"/>
        <pc:sldMkLst>
          <pc:docMk/>
          <pc:sldMk cId="0" sldId="263"/>
        </pc:sldMkLst>
      </pc:sldChg>
      <pc:sldChg chg="modSp mod">
        <pc:chgData name="Nguyễn Quốc Hoàn" userId="cc6e7524ce098ea0" providerId="LiveId" clId="{DFBA0A13-4855-463F-9E62-7B9BA04BB2D6}" dt="2025-07-10T22:26:18.165" v="463" actId="948"/>
        <pc:sldMkLst>
          <pc:docMk/>
          <pc:sldMk cId="0" sldId="271"/>
        </pc:sldMkLst>
        <pc:spChg chg="mod">
          <ac:chgData name="Nguyễn Quốc Hoàn" userId="cc6e7524ce098ea0" providerId="LiveId" clId="{DFBA0A13-4855-463F-9E62-7B9BA04BB2D6}" dt="2025-07-10T22:26:18.165" v="463" actId="948"/>
          <ac:spMkLst>
            <pc:docMk/>
            <pc:sldMk cId="0" sldId="271"/>
            <ac:spMk id="14" creationId="{00000000-0000-0000-0000-000000000000}"/>
          </ac:spMkLst>
        </pc:spChg>
      </pc:sldChg>
      <pc:sldChg chg="del">
        <pc:chgData name="Nguyễn Quốc Hoàn" userId="cc6e7524ce098ea0" providerId="LiveId" clId="{DFBA0A13-4855-463F-9E62-7B9BA04BB2D6}" dt="2025-07-10T22:42:16.893" v="464" actId="47"/>
        <pc:sldMkLst>
          <pc:docMk/>
          <pc:sldMk cId="0" sldId="277"/>
        </pc:sldMkLst>
      </pc:sldChg>
      <pc:sldChg chg="modSp mod">
        <pc:chgData name="Nguyễn Quốc Hoàn" userId="cc6e7524ce098ea0" providerId="LiveId" clId="{DFBA0A13-4855-463F-9E62-7B9BA04BB2D6}" dt="2025-07-10T22:01:33.171" v="80" actId="1076"/>
        <pc:sldMkLst>
          <pc:docMk/>
          <pc:sldMk cId="0" sldId="282"/>
        </pc:sldMkLst>
        <pc:spChg chg="mod">
          <ac:chgData name="Nguyễn Quốc Hoàn" userId="cc6e7524ce098ea0" providerId="LiveId" clId="{DFBA0A13-4855-463F-9E62-7B9BA04BB2D6}" dt="2025-07-10T22:01:33.171" v="80" actId="1076"/>
          <ac:spMkLst>
            <pc:docMk/>
            <pc:sldMk cId="0" sldId="282"/>
            <ac:spMk id="15" creationId="{00000000-0000-0000-0000-000000000000}"/>
          </ac:spMkLst>
        </pc:spChg>
      </pc:sldChg>
      <pc:sldChg chg="modSp mod">
        <pc:chgData name="Nguyễn Quốc Hoàn" userId="cc6e7524ce098ea0" providerId="LiveId" clId="{DFBA0A13-4855-463F-9E62-7B9BA04BB2D6}" dt="2025-07-10T22:05:11.450" v="192" actId="255"/>
        <pc:sldMkLst>
          <pc:docMk/>
          <pc:sldMk cId="0" sldId="290"/>
        </pc:sldMkLst>
        <pc:spChg chg="mod">
          <ac:chgData name="Nguyễn Quốc Hoàn" userId="cc6e7524ce098ea0" providerId="LiveId" clId="{DFBA0A13-4855-463F-9E62-7B9BA04BB2D6}" dt="2025-07-10T22:04:49.148" v="189" actId="255"/>
          <ac:spMkLst>
            <pc:docMk/>
            <pc:sldMk cId="0" sldId="290"/>
            <ac:spMk id="13" creationId="{00000000-0000-0000-0000-000000000000}"/>
          </ac:spMkLst>
        </pc:spChg>
        <pc:spChg chg="mod">
          <ac:chgData name="Nguyễn Quốc Hoàn" userId="cc6e7524ce098ea0" providerId="LiveId" clId="{DFBA0A13-4855-463F-9E62-7B9BA04BB2D6}" dt="2025-07-10T22:04:58.693" v="190" actId="255"/>
          <ac:spMkLst>
            <pc:docMk/>
            <pc:sldMk cId="0" sldId="290"/>
            <ac:spMk id="15" creationId="{00000000-0000-0000-0000-000000000000}"/>
          </ac:spMkLst>
        </pc:spChg>
        <pc:spChg chg="mod">
          <ac:chgData name="Nguyễn Quốc Hoàn" userId="cc6e7524ce098ea0" providerId="LiveId" clId="{DFBA0A13-4855-463F-9E62-7B9BA04BB2D6}" dt="2025-07-10T22:05:11.450" v="192" actId="255"/>
          <ac:spMkLst>
            <pc:docMk/>
            <pc:sldMk cId="0" sldId="290"/>
            <ac:spMk id="17" creationId="{00000000-0000-0000-0000-000000000000}"/>
          </ac:spMkLst>
        </pc:spChg>
      </pc:sldChg>
      <pc:sldChg chg="modSp mod">
        <pc:chgData name="Nguyễn Quốc Hoàn" userId="cc6e7524ce098ea0" providerId="LiveId" clId="{DFBA0A13-4855-463F-9E62-7B9BA04BB2D6}" dt="2025-07-10T22:06:11.450" v="198" actId="255"/>
        <pc:sldMkLst>
          <pc:docMk/>
          <pc:sldMk cId="0" sldId="291"/>
        </pc:sldMkLst>
        <pc:spChg chg="mod">
          <ac:chgData name="Nguyễn Quốc Hoàn" userId="cc6e7524ce098ea0" providerId="LiveId" clId="{DFBA0A13-4855-463F-9E62-7B9BA04BB2D6}" dt="2025-07-10T22:05:41.780" v="193" actId="255"/>
          <ac:spMkLst>
            <pc:docMk/>
            <pc:sldMk cId="0" sldId="291"/>
            <ac:spMk id="12" creationId="{00000000-0000-0000-0000-000000000000}"/>
          </ac:spMkLst>
        </pc:spChg>
        <pc:spChg chg="mod">
          <ac:chgData name="Nguyễn Quốc Hoàn" userId="cc6e7524ce098ea0" providerId="LiveId" clId="{DFBA0A13-4855-463F-9E62-7B9BA04BB2D6}" dt="2025-07-10T22:05:50.959" v="195" actId="255"/>
          <ac:spMkLst>
            <pc:docMk/>
            <pc:sldMk cId="0" sldId="291"/>
            <ac:spMk id="13" creationId="{00000000-0000-0000-0000-000000000000}"/>
          </ac:spMkLst>
        </pc:spChg>
        <pc:spChg chg="mod">
          <ac:chgData name="Nguyễn Quốc Hoàn" userId="cc6e7524ce098ea0" providerId="LiveId" clId="{DFBA0A13-4855-463F-9E62-7B9BA04BB2D6}" dt="2025-07-10T22:05:59.138" v="196" actId="255"/>
          <ac:spMkLst>
            <pc:docMk/>
            <pc:sldMk cId="0" sldId="291"/>
            <ac:spMk id="17" creationId="{00000000-0000-0000-0000-000000000000}"/>
          </ac:spMkLst>
        </pc:spChg>
        <pc:spChg chg="mod">
          <ac:chgData name="Nguyễn Quốc Hoàn" userId="cc6e7524ce098ea0" providerId="LiveId" clId="{DFBA0A13-4855-463F-9E62-7B9BA04BB2D6}" dt="2025-07-10T22:06:11.450" v="198" actId="255"/>
          <ac:spMkLst>
            <pc:docMk/>
            <pc:sldMk cId="0" sldId="291"/>
            <ac:spMk id="23" creationId="{00000000-0000-0000-0000-000000000000}"/>
          </ac:spMkLst>
        </pc:spChg>
        <pc:spChg chg="mod">
          <ac:chgData name="Nguyễn Quốc Hoàn" userId="cc6e7524ce098ea0" providerId="LiveId" clId="{DFBA0A13-4855-463F-9E62-7B9BA04BB2D6}" dt="2025-07-10T22:06:05.234" v="197" actId="255"/>
          <ac:spMkLst>
            <pc:docMk/>
            <pc:sldMk cId="0" sldId="291"/>
            <ac:spMk id="25" creationId="{00000000-0000-0000-0000-000000000000}"/>
          </ac:spMkLst>
        </pc:spChg>
      </pc:sldChg>
      <pc:sldChg chg="modSp mod">
        <pc:chgData name="Nguyễn Quốc Hoàn" userId="cc6e7524ce098ea0" providerId="LiveId" clId="{DFBA0A13-4855-463F-9E62-7B9BA04BB2D6}" dt="2025-07-10T22:03:38.598" v="188"/>
        <pc:sldMkLst>
          <pc:docMk/>
          <pc:sldMk cId="3882133156" sldId="293"/>
        </pc:sldMkLst>
        <pc:spChg chg="mod">
          <ac:chgData name="Nguyễn Quốc Hoàn" userId="cc6e7524ce098ea0" providerId="LiveId" clId="{DFBA0A13-4855-463F-9E62-7B9BA04BB2D6}" dt="2025-07-10T22:03:38.598" v="188"/>
          <ac:spMkLst>
            <pc:docMk/>
            <pc:sldMk cId="3882133156" sldId="293"/>
            <ac:spMk id="17" creationId="{00000000-0000-0000-0000-000000000000}"/>
          </ac:spMkLst>
        </pc:spChg>
      </pc:sldChg>
      <pc:sldChg chg="new del">
        <pc:chgData name="Nguyễn Quốc Hoàn" userId="cc6e7524ce098ea0" providerId="LiveId" clId="{DFBA0A13-4855-463F-9E62-7B9BA04BB2D6}" dt="2025-07-10T22:06:44.379" v="201" actId="47"/>
        <pc:sldMkLst>
          <pc:docMk/>
          <pc:sldMk cId="1740042791" sldId="297"/>
        </pc:sldMkLst>
      </pc:sldChg>
      <pc:sldChg chg="modSp add del mod setBg">
        <pc:chgData name="Nguyễn Quốc Hoàn" userId="cc6e7524ce098ea0" providerId="LiveId" clId="{DFBA0A13-4855-463F-9E62-7B9BA04BB2D6}" dt="2025-07-10T22:07:40.049" v="236" actId="47"/>
        <pc:sldMkLst>
          <pc:docMk/>
          <pc:sldMk cId="463947958" sldId="298"/>
        </pc:sldMkLst>
        <pc:spChg chg="mod">
          <ac:chgData name="Nguyễn Quốc Hoàn" userId="cc6e7524ce098ea0" providerId="LiveId" clId="{DFBA0A13-4855-463F-9E62-7B9BA04BB2D6}" dt="2025-07-10T22:06:57.047" v="232" actId="20577"/>
          <ac:spMkLst>
            <pc:docMk/>
            <pc:sldMk cId="463947958" sldId="298"/>
            <ac:spMk id="37" creationId="{FD0FCB77-0142-BDE2-71C2-DAAE20B334E5}"/>
          </ac:spMkLst>
        </pc:spChg>
      </pc:sldChg>
      <pc:sldChg chg="delSp modSp add mod ord">
        <pc:chgData name="Nguyễn Quốc Hoàn" userId="cc6e7524ce098ea0" providerId="LiveId" clId="{DFBA0A13-4855-463F-9E62-7B9BA04BB2D6}" dt="2025-07-10T22:09:26.149" v="278" actId="404"/>
        <pc:sldMkLst>
          <pc:docMk/>
          <pc:sldMk cId="4229417526" sldId="299"/>
        </pc:sldMkLst>
        <pc:spChg chg="del mod">
          <ac:chgData name="Nguyễn Quốc Hoàn" userId="cc6e7524ce098ea0" providerId="LiveId" clId="{DFBA0A13-4855-463F-9E62-7B9BA04BB2D6}" dt="2025-07-10T22:09:08.980" v="274"/>
          <ac:spMkLst>
            <pc:docMk/>
            <pc:sldMk cId="4229417526" sldId="299"/>
            <ac:spMk id="36" creationId="{D55F6844-EAD5-C0C1-A106-C2037036E691}"/>
          </ac:spMkLst>
        </pc:spChg>
        <pc:spChg chg="mod">
          <ac:chgData name="Nguyễn Quốc Hoàn" userId="cc6e7524ce098ea0" providerId="LiveId" clId="{DFBA0A13-4855-463F-9E62-7B9BA04BB2D6}" dt="2025-07-10T22:09:26.149" v="278" actId="404"/>
          <ac:spMkLst>
            <pc:docMk/>
            <pc:sldMk cId="4229417526" sldId="299"/>
            <ac:spMk id="37" creationId="{04EBA989-B820-501F-5649-06510901C20C}"/>
          </ac:spMkLst>
        </pc:spChg>
        <pc:grpChg chg="mod">
          <ac:chgData name="Nguyễn Quốc Hoàn" userId="cc6e7524ce098ea0" providerId="LiveId" clId="{DFBA0A13-4855-463F-9E62-7B9BA04BB2D6}" dt="2025-07-10T22:09:07.555" v="272" actId="1076"/>
          <ac:grpSpMkLst>
            <pc:docMk/>
            <pc:sldMk cId="4229417526" sldId="299"/>
            <ac:grpSpMk id="29" creationId="{4B3CE2C5-DF14-B9DF-C72E-9B9645A998F5}"/>
          </ac:grpSpMkLst>
        </pc:grpChg>
      </pc:sldChg>
      <pc:sldChg chg="new del">
        <pc:chgData name="Nguyễn Quốc Hoàn" userId="cc6e7524ce098ea0" providerId="LiveId" clId="{DFBA0A13-4855-463F-9E62-7B9BA04BB2D6}" dt="2025-07-10T22:09:54.719" v="280" actId="680"/>
        <pc:sldMkLst>
          <pc:docMk/>
          <pc:sldMk cId="2828755437" sldId="300"/>
        </pc:sldMkLst>
      </pc:sldChg>
    </pc:docChg>
  </pc:docChgLst>
  <pc:docChgLst>
    <pc:chgData name="Nguyễn Quốc Hoàn" userId="cc6e7524ce098ea0" providerId="LiveId" clId="{9C97BBE2-B04E-4826-A2C2-983AA1FABB99}"/>
    <pc:docChg chg="undo redo custSel modSld">
      <pc:chgData name="Nguyễn Quốc Hoàn" userId="cc6e7524ce098ea0" providerId="LiveId" clId="{9C97BBE2-B04E-4826-A2C2-983AA1FABB99}" dt="2025-06-13T05:14:22.306" v="72" actId="20577"/>
      <pc:docMkLst>
        <pc:docMk/>
      </pc:docMkLst>
      <pc:sldChg chg="modSp mod">
        <pc:chgData name="Nguyễn Quốc Hoàn" userId="cc6e7524ce098ea0" providerId="LiveId" clId="{9C97BBE2-B04E-4826-A2C2-983AA1FABB99}" dt="2025-06-13T05:11:45.015" v="54" actId="2711"/>
        <pc:sldMkLst>
          <pc:docMk/>
          <pc:sldMk cId="0" sldId="256"/>
        </pc:sldMkLst>
        <pc:spChg chg="mod">
          <ac:chgData name="Nguyễn Quốc Hoàn" userId="cc6e7524ce098ea0" providerId="LiveId" clId="{9C97BBE2-B04E-4826-A2C2-983AA1FABB99}" dt="2025-06-13T05:11:45.015" v="54" actId="2711"/>
          <ac:spMkLst>
            <pc:docMk/>
            <pc:sldMk cId="0" sldId="256"/>
            <ac:spMk id="36" creationId="{00000000-0000-0000-0000-000000000000}"/>
          </ac:spMkLst>
        </pc:spChg>
      </pc:sldChg>
      <pc:sldChg chg="modSp mod">
        <pc:chgData name="Nguyễn Quốc Hoàn" userId="cc6e7524ce098ea0" providerId="LiveId" clId="{9C97BBE2-B04E-4826-A2C2-983AA1FABB99}" dt="2025-06-13T05:08:18.785" v="37" actId="1076"/>
        <pc:sldMkLst>
          <pc:docMk/>
          <pc:sldMk cId="0" sldId="259"/>
        </pc:sldMkLst>
        <pc:spChg chg="mod">
          <ac:chgData name="Nguyễn Quốc Hoàn" userId="cc6e7524ce098ea0" providerId="LiveId" clId="{9C97BBE2-B04E-4826-A2C2-983AA1FABB99}" dt="2025-06-13T05:06:27.763" v="20" actId="1076"/>
          <ac:spMkLst>
            <pc:docMk/>
            <pc:sldMk cId="0" sldId="259"/>
            <ac:spMk id="15" creationId="{00000000-0000-0000-0000-000000000000}"/>
          </ac:spMkLst>
        </pc:spChg>
        <pc:spChg chg="mod">
          <ac:chgData name="Nguyễn Quốc Hoàn" userId="cc6e7524ce098ea0" providerId="LiveId" clId="{9C97BBE2-B04E-4826-A2C2-983AA1FABB99}" dt="2025-06-13T05:06:02.713" v="14" actId="207"/>
          <ac:spMkLst>
            <pc:docMk/>
            <pc:sldMk cId="0" sldId="259"/>
            <ac:spMk id="31" creationId="{00000000-0000-0000-0000-000000000000}"/>
          </ac:spMkLst>
        </pc:spChg>
        <pc:spChg chg="mod">
          <ac:chgData name="Nguyễn Quốc Hoàn" userId="cc6e7524ce098ea0" providerId="LiveId" clId="{9C97BBE2-B04E-4826-A2C2-983AA1FABB99}" dt="2025-06-13T05:06:09.402" v="15" actId="207"/>
          <ac:spMkLst>
            <pc:docMk/>
            <pc:sldMk cId="0" sldId="259"/>
            <ac:spMk id="36" creationId="{00000000-0000-0000-0000-000000000000}"/>
          </ac:spMkLst>
        </pc:spChg>
        <pc:spChg chg="mod">
          <ac:chgData name="Nguyễn Quốc Hoàn" userId="cc6e7524ce098ea0" providerId="LiveId" clId="{9C97BBE2-B04E-4826-A2C2-983AA1FABB99}" dt="2025-06-13T05:06:51.107" v="26" actId="207"/>
          <ac:spMkLst>
            <pc:docMk/>
            <pc:sldMk cId="0" sldId="259"/>
            <ac:spMk id="41" creationId="{00000000-0000-0000-0000-000000000000}"/>
          </ac:spMkLst>
        </pc:spChg>
        <pc:spChg chg="mod">
          <ac:chgData name="Nguyễn Quốc Hoàn" userId="cc6e7524ce098ea0" providerId="LiveId" clId="{9C97BBE2-B04E-4826-A2C2-983AA1FABB99}" dt="2025-06-13T05:05:50.161" v="13" actId="207"/>
          <ac:spMkLst>
            <pc:docMk/>
            <pc:sldMk cId="0" sldId="259"/>
            <ac:spMk id="46" creationId="{00000000-0000-0000-0000-000000000000}"/>
          </ac:spMkLst>
        </pc:spChg>
        <pc:spChg chg="mod">
          <ac:chgData name="Nguyễn Quốc Hoàn" userId="cc6e7524ce098ea0" providerId="LiveId" clId="{9C97BBE2-B04E-4826-A2C2-983AA1FABB99}" dt="2025-06-13T05:06:40.659" v="24" actId="207"/>
          <ac:spMkLst>
            <pc:docMk/>
            <pc:sldMk cId="0" sldId="259"/>
            <ac:spMk id="51" creationId="{00000000-0000-0000-0000-000000000000}"/>
          </ac:spMkLst>
        </pc:spChg>
        <pc:spChg chg="mod">
          <ac:chgData name="Nguyễn Quốc Hoàn" userId="cc6e7524ce098ea0" providerId="LiveId" clId="{9C97BBE2-B04E-4826-A2C2-983AA1FABB99}" dt="2025-06-13T05:07:03.977" v="28" actId="207"/>
          <ac:spMkLst>
            <pc:docMk/>
            <pc:sldMk cId="0" sldId="259"/>
            <ac:spMk id="56" creationId="{00000000-0000-0000-0000-000000000000}"/>
          </ac:spMkLst>
        </pc:spChg>
        <pc:spChg chg="mod">
          <ac:chgData name="Nguyễn Quốc Hoàn" userId="cc6e7524ce098ea0" providerId="LiveId" clId="{9C97BBE2-B04E-4826-A2C2-983AA1FABB99}" dt="2025-06-13T05:08:18.785" v="37" actId="1076"/>
          <ac:spMkLst>
            <pc:docMk/>
            <pc:sldMk cId="0" sldId="259"/>
            <ac:spMk id="63" creationId="{00000000-0000-0000-0000-000000000000}"/>
          </ac:spMkLst>
        </pc:spChg>
        <pc:spChg chg="mod">
          <ac:chgData name="Nguyễn Quốc Hoàn" userId="cc6e7524ce098ea0" providerId="LiveId" clId="{9C97BBE2-B04E-4826-A2C2-983AA1FABB99}" dt="2025-06-13T05:07:52.439" v="34" actId="207"/>
          <ac:spMkLst>
            <pc:docMk/>
            <pc:sldMk cId="0" sldId="259"/>
            <ac:spMk id="65" creationId="{00000000-0000-0000-0000-000000000000}"/>
          </ac:spMkLst>
        </pc:spChg>
        <pc:spChg chg="mod">
          <ac:chgData name="Nguyễn Quốc Hoàn" userId="cc6e7524ce098ea0" providerId="LiveId" clId="{9C97BBE2-B04E-4826-A2C2-983AA1FABB99}" dt="2025-06-13T05:08:01.490" v="35" actId="207"/>
          <ac:spMkLst>
            <pc:docMk/>
            <pc:sldMk cId="0" sldId="259"/>
            <ac:spMk id="66" creationId="{00000000-0000-0000-0000-000000000000}"/>
          </ac:spMkLst>
        </pc:spChg>
        <pc:spChg chg="mod">
          <ac:chgData name="Nguyễn Quốc Hoàn" userId="cc6e7524ce098ea0" providerId="LiveId" clId="{9C97BBE2-B04E-4826-A2C2-983AA1FABB99}" dt="2025-06-13T05:08:09.802" v="36" actId="207"/>
          <ac:spMkLst>
            <pc:docMk/>
            <pc:sldMk cId="0" sldId="259"/>
            <ac:spMk id="67" creationId="{00000000-0000-0000-0000-000000000000}"/>
          </ac:spMkLst>
        </pc:spChg>
        <pc:spChg chg="mod">
          <ac:chgData name="Nguyễn Quốc Hoàn" userId="cc6e7524ce098ea0" providerId="LiveId" clId="{9C97BBE2-B04E-4826-A2C2-983AA1FABB99}" dt="2025-06-13T05:07:45.954" v="33" actId="207"/>
          <ac:spMkLst>
            <pc:docMk/>
            <pc:sldMk cId="0" sldId="259"/>
            <ac:spMk id="68" creationId="{00000000-0000-0000-0000-000000000000}"/>
          </ac:spMkLst>
        </pc:spChg>
        <pc:spChg chg="mod">
          <ac:chgData name="Nguyễn Quốc Hoàn" userId="cc6e7524ce098ea0" providerId="LiveId" clId="{9C97BBE2-B04E-4826-A2C2-983AA1FABB99}" dt="2025-06-13T05:07:40.049" v="32" actId="207"/>
          <ac:spMkLst>
            <pc:docMk/>
            <pc:sldMk cId="0" sldId="259"/>
            <ac:spMk id="69" creationId="{00000000-0000-0000-0000-000000000000}"/>
          </ac:spMkLst>
        </pc:spChg>
        <pc:spChg chg="mod">
          <ac:chgData name="Nguyễn Quốc Hoàn" userId="cc6e7524ce098ea0" providerId="LiveId" clId="{9C97BBE2-B04E-4826-A2C2-983AA1FABB99}" dt="2025-06-13T05:07:27.189" v="31" actId="1035"/>
          <ac:spMkLst>
            <pc:docMk/>
            <pc:sldMk cId="0" sldId="259"/>
            <ac:spMk id="70" creationId="{00000000-0000-0000-0000-000000000000}"/>
          </ac:spMkLst>
        </pc:spChg>
        <pc:grpChg chg="mod">
          <ac:chgData name="Nguyễn Quốc Hoàn" userId="cc6e7524ce098ea0" providerId="LiveId" clId="{9C97BBE2-B04E-4826-A2C2-983AA1FABB99}" dt="2025-06-13T05:06:09.402" v="15" actId="207"/>
          <ac:grpSpMkLst>
            <pc:docMk/>
            <pc:sldMk cId="0" sldId="259"/>
            <ac:grpSpMk id="35" creationId="{00000000-0000-0000-0000-000000000000}"/>
          </ac:grpSpMkLst>
        </pc:grpChg>
        <pc:grpChg chg="mod">
          <ac:chgData name="Nguyễn Quốc Hoàn" userId="cc6e7524ce098ea0" providerId="LiveId" clId="{9C97BBE2-B04E-4826-A2C2-983AA1FABB99}" dt="2025-06-13T05:06:51.107" v="26" actId="207"/>
          <ac:grpSpMkLst>
            <pc:docMk/>
            <pc:sldMk cId="0" sldId="259"/>
            <ac:grpSpMk id="40" creationId="{00000000-0000-0000-0000-000000000000}"/>
          </ac:grpSpMkLst>
        </pc:grpChg>
        <pc:grpChg chg="mod">
          <ac:chgData name="Nguyễn Quốc Hoàn" userId="cc6e7524ce098ea0" providerId="LiveId" clId="{9C97BBE2-B04E-4826-A2C2-983AA1FABB99}" dt="2025-06-13T05:05:50.161" v="13" actId="207"/>
          <ac:grpSpMkLst>
            <pc:docMk/>
            <pc:sldMk cId="0" sldId="259"/>
            <ac:grpSpMk id="45" creationId="{00000000-0000-0000-0000-000000000000}"/>
          </ac:grpSpMkLst>
        </pc:grpChg>
        <pc:grpChg chg="mod">
          <ac:chgData name="Nguyễn Quốc Hoàn" userId="cc6e7524ce098ea0" providerId="LiveId" clId="{9C97BBE2-B04E-4826-A2C2-983AA1FABB99}" dt="2025-06-13T05:06:40.659" v="24" actId="207"/>
          <ac:grpSpMkLst>
            <pc:docMk/>
            <pc:sldMk cId="0" sldId="259"/>
            <ac:grpSpMk id="50" creationId="{00000000-0000-0000-0000-000000000000}"/>
          </ac:grpSpMkLst>
        </pc:grpChg>
        <pc:grpChg chg="mod">
          <ac:chgData name="Nguyễn Quốc Hoàn" userId="cc6e7524ce098ea0" providerId="LiveId" clId="{9C97BBE2-B04E-4826-A2C2-983AA1FABB99}" dt="2025-06-13T05:06:57.065" v="27" actId="207"/>
          <ac:grpSpMkLst>
            <pc:docMk/>
            <pc:sldMk cId="0" sldId="259"/>
            <ac:grpSpMk id="55" creationId="{00000000-0000-0000-0000-000000000000}"/>
          </ac:grpSpMkLst>
        </pc:grpChg>
      </pc:sldChg>
      <pc:sldChg chg="modSp mod">
        <pc:chgData name="Nguyễn Quốc Hoàn" userId="cc6e7524ce098ea0" providerId="LiveId" clId="{9C97BBE2-B04E-4826-A2C2-983AA1FABB99}" dt="2025-06-13T05:01:54.950" v="1" actId="113"/>
        <pc:sldMkLst>
          <pc:docMk/>
          <pc:sldMk cId="0" sldId="261"/>
        </pc:sldMkLst>
        <pc:spChg chg="mod">
          <ac:chgData name="Nguyễn Quốc Hoàn" userId="cc6e7524ce098ea0" providerId="LiveId" clId="{9C97BBE2-B04E-4826-A2C2-983AA1FABB99}" dt="2025-06-13T05:01:54.950" v="1" actId="113"/>
          <ac:spMkLst>
            <pc:docMk/>
            <pc:sldMk cId="0" sldId="261"/>
            <ac:spMk id="11" creationId="{00000000-0000-0000-0000-000000000000}"/>
          </ac:spMkLst>
        </pc:spChg>
      </pc:sldChg>
      <pc:sldChg chg="modSp mod">
        <pc:chgData name="Nguyễn Quốc Hoàn" userId="cc6e7524ce098ea0" providerId="LiveId" clId="{9C97BBE2-B04E-4826-A2C2-983AA1FABB99}" dt="2025-06-13T05:03:23.125" v="10" actId="1036"/>
        <pc:sldMkLst>
          <pc:docMk/>
          <pc:sldMk cId="0" sldId="264"/>
        </pc:sldMkLst>
        <pc:spChg chg="mod">
          <ac:chgData name="Nguyễn Quốc Hoàn" userId="cc6e7524ce098ea0" providerId="LiveId" clId="{9C97BBE2-B04E-4826-A2C2-983AA1FABB99}" dt="2025-06-13T05:03:23.125" v="10" actId="1036"/>
          <ac:spMkLst>
            <pc:docMk/>
            <pc:sldMk cId="0" sldId="264"/>
            <ac:spMk id="24" creationId="{00000000-0000-0000-0000-000000000000}"/>
          </ac:spMkLst>
        </pc:spChg>
        <pc:spChg chg="mod">
          <ac:chgData name="Nguyễn Quốc Hoàn" userId="cc6e7524ce098ea0" providerId="LiveId" clId="{9C97BBE2-B04E-4826-A2C2-983AA1FABB99}" dt="2025-06-13T05:03:18.171" v="6" actId="1076"/>
          <ac:spMkLst>
            <pc:docMk/>
            <pc:sldMk cId="0" sldId="264"/>
            <ac:spMk id="25" creationId="{00000000-0000-0000-0000-000000000000}"/>
          </ac:spMkLst>
        </pc:spChg>
      </pc:sldChg>
      <pc:sldChg chg="modSp mod">
        <pc:chgData name="Nguyễn Quốc Hoàn" userId="cc6e7524ce098ea0" providerId="LiveId" clId="{9C97BBE2-B04E-4826-A2C2-983AA1FABB99}" dt="2025-06-13T05:11:18.343" v="53" actId="20577"/>
        <pc:sldMkLst>
          <pc:docMk/>
          <pc:sldMk cId="0" sldId="267"/>
        </pc:sldMkLst>
        <pc:spChg chg="mod">
          <ac:chgData name="Nguyễn Quốc Hoàn" userId="cc6e7524ce098ea0" providerId="LiveId" clId="{9C97BBE2-B04E-4826-A2C2-983AA1FABB99}" dt="2025-06-13T05:11:18.343" v="53" actId="20577"/>
          <ac:spMkLst>
            <pc:docMk/>
            <pc:sldMk cId="0" sldId="267"/>
            <ac:spMk id="13" creationId="{00000000-0000-0000-0000-000000000000}"/>
          </ac:spMkLst>
        </pc:spChg>
      </pc:sldChg>
      <pc:sldChg chg="modSp mod">
        <pc:chgData name="Nguyễn Quốc Hoàn" userId="cc6e7524ce098ea0" providerId="LiveId" clId="{9C97BBE2-B04E-4826-A2C2-983AA1FABB99}" dt="2025-06-13T05:12:58.634" v="65" actId="20577"/>
        <pc:sldMkLst>
          <pc:docMk/>
          <pc:sldMk cId="0" sldId="271"/>
        </pc:sldMkLst>
        <pc:spChg chg="mod">
          <ac:chgData name="Nguyễn Quốc Hoàn" userId="cc6e7524ce098ea0" providerId="LiveId" clId="{9C97BBE2-B04E-4826-A2C2-983AA1FABB99}" dt="2025-06-13T05:12:58.634" v="65" actId="20577"/>
          <ac:spMkLst>
            <pc:docMk/>
            <pc:sldMk cId="0" sldId="271"/>
            <ac:spMk id="14" creationId="{00000000-0000-0000-0000-000000000000}"/>
          </ac:spMkLst>
        </pc:spChg>
      </pc:sldChg>
      <pc:sldChg chg="modSp mod">
        <pc:chgData name="Nguyễn Quốc Hoàn" userId="cc6e7524ce098ea0" providerId="LiveId" clId="{9C97BBE2-B04E-4826-A2C2-983AA1FABB99}" dt="2025-06-13T05:10:52.976" v="51" actId="20577"/>
        <pc:sldMkLst>
          <pc:docMk/>
          <pc:sldMk cId="0" sldId="272"/>
        </pc:sldMkLst>
        <pc:spChg chg="mod">
          <ac:chgData name="Nguyễn Quốc Hoàn" userId="cc6e7524ce098ea0" providerId="LiveId" clId="{9C97BBE2-B04E-4826-A2C2-983AA1FABB99}" dt="2025-06-13T05:10:13.887" v="50" actId="20577"/>
          <ac:spMkLst>
            <pc:docMk/>
            <pc:sldMk cId="0" sldId="272"/>
            <ac:spMk id="14" creationId="{00000000-0000-0000-0000-000000000000}"/>
          </ac:spMkLst>
        </pc:spChg>
        <pc:spChg chg="mod">
          <ac:chgData name="Nguyễn Quốc Hoàn" userId="cc6e7524ce098ea0" providerId="LiveId" clId="{9C97BBE2-B04E-4826-A2C2-983AA1FABB99}" dt="2025-06-13T05:09:10.240" v="38" actId="113"/>
          <ac:spMkLst>
            <pc:docMk/>
            <pc:sldMk cId="0" sldId="272"/>
            <ac:spMk id="16" creationId="{00000000-0000-0000-0000-000000000000}"/>
          </ac:spMkLst>
        </pc:spChg>
        <pc:spChg chg="mod">
          <ac:chgData name="Nguyễn Quốc Hoàn" userId="cc6e7524ce098ea0" providerId="LiveId" clId="{9C97BBE2-B04E-4826-A2C2-983AA1FABB99}" dt="2025-06-13T05:10:52.976" v="51" actId="20577"/>
          <ac:spMkLst>
            <pc:docMk/>
            <pc:sldMk cId="0" sldId="272"/>
            <ac:spMk id="18" creationId="{00000000-0000-0000-0000-000000000000}"/>
          </ac:spMkLst>
        </pc:spChg>
      </pc:sldChg>
      <pc:sldChg chg="modSp mod">
        <pc:chgData name="Nguyễn Quốc Hoàn" userId="cc6e7524ce098ea0" providerId="LiveId" clId="{9C97BBE2-B04E-4826-A2C2-983AA1FABB99}" dt="2025-06-13T05:11:01.383" v="52" actId="20577"/>
        <pc:sldMkLst>
          <pc:docMk/>
          <pc:sldMk cId="0" sldId="273"/>
        </pc:sldMkLst>
        <pc:spChg chg="mod">
          <ac:chgData name="Nguyễn Quốc Hoàn" userId="cc6e7524ce098ea0" providerId="LiveId" clId="{9C97BBE2-B04E-4826-A2C2-983AA1FABB99}" dt="2025-06-13T05:11:01.383" v="52" actId="20577"/>
          <ac:spMkLst>
            <pc:docMk/>
            <pc:sldMk cId="0" sldId="273"/>
            <ac:spMk id="14" creationId="{00000000-0000-0000-0000-000000000000}"/>
          </ac:spMkLst>
        </pc:spChg>
      </pc:sldChg>
      <pc:sldChg chg="modSp mod">
        <pc:chgData name="Nguyễn Quốc Hoàn" userId="cc6e7524ce098ea0" providerId="LiveId" clId="{9C97BBE2-B04E-4826-A2C2-983AA1FABB99}" dt="2025-06-13T05:09:31.887" v="42" actId="6549"/>
        <pc:sldMkLst>
          <pc:docMk/>
          <pc:sldMk cId="0" sldId="274"/>
        </pc:sldMkLst>
        <pc:spChg chg="mod">
          <ac:chgData name="Nguyễn Quốc Hoàn" userId="cc6e7524ce098ea0" providerId="LiveId" clId="{9C97BBE2-B04E-4826-A2C2-983AA1FABB99}" dt="2025-06-13T05:09:31.887" v="42" actId="6549"/>
          <ac:spMkLst>
            <pc:docMk/>
            <pc:sldMk cId="0" sldId="274"/>
            <ac:spMk id="14" creationId="{00000000-0000-0000-0000-000000000000}"/>
          </ac:spMkLst>
        </pc:spChg>
        <pc:spChg chg="mod">
          <ac:chgData name="Nguyễn Quốc Hoàn" userId="cc6e7524ce098ea0" providerId="LiveId" clId="{9C97BBE2-B04E-4826-A2C2-983AA1FABB99}" dt="2025-06-13T05:09:28.746" v="41" actId="6549"/>
          <ac:spMkLst>
            <pc:docMk/>
            <pc:sldMk cId="0" sldId="274"/>
            <ac:spMk id="15" creationId="{00000000-0000-0000-0000-000000000000}"/>
          </ac:spMkLst>
        </pc:spChg>
      </pc:sldChg>
      <pc:sldChg chg="modSp mod">
        <pc:chgData name="Nguyễn Quốc Hoàn" userId="cc6e7524ce098ea0" providerId="LiveId" clId="{9C97BBE2-B04E-4826-A2C2-983AA1FABB99}" dt="2025-06-13T05:13:23.035" v="66" actId="6549"/>
        <pc:sldMkLst>
          <pc:docMk/>
          <pc:sldMk cId="0" sldId="277"/>
        </pc:sldMkLst>
      </pc:sldChg>
      <pc:sldChg chg="modSp mod">
        <pc:chgData name="Nguyễn Quốc Hoàn" userId="cc6e7524ce098ea0" providerId="LiveId" clId="{9C97BBE2-B04E-4826-A2C2-983AA1FABB99}" dt="2025-06-13T05:14:22.306" v="72" actId="20577"/>
        <pc:sldMkLst>
          <pc:docMk/>
          <pc:sldMk cId="0" sldId="280"/>
        </pc:sldMkLst>
        <pc:spChg chg="mod">
          <ac:chgData name="Nguyễn Quốc Hoàn" userId="cc6e7524ce098ea0" providerId="LiveId" clId="{9C97BBE2-B04E-4826-A2C2-983AA1FABB99}" dt="2025-06-13T05:13:40.942" v="67" actId="6549"/>
          <ac:spMkLst>
            <pc:docMk/>
            <pc:sldMk cId="0" sldId="280"/>
            <ac:spMk id="12" creationId="{00000000-0000-0000-0000-000000000000}"/>
          </ac:spMkLst>
        </pc:spChg>
        <pc:spChg chg="mod">
          <ac:chgData name="Nguyễn Quốc Hoàn" userId="cc6e7524ce098ea0" providerId="LiveId" clId="{9C97BBE2-B04E-4826-A2C2-983AA1FABB99}" dt="2025-06-13T05:14:11.764" v="70" actId="20577"/>
          <ac:spMkLst>
            <pc:docMk/>
            <pc:sldMk cId="0" sldId="280"/>
            <ac:spMk id="17" creationId="{00000000-0000-0000-0000-000000000000}"/>
          </ac:spMkLst>
        </pc:spChg>
        <pc:spChg chg="mod">
          <ac:chgData name="Nguyễn Quốc Hoàn" userId="cc6e7524ce098ea0" providerId="LiveId" clId="{9C97BBE2-B04E-4826-A2C2-983AA1FABB99}" dt="2025-06-13T05:14:16.283" v="71" actId="20577"/>
          <ac:spMkLst>
            <pc:docMk/>
            <pc:sldMk cId="0" sldId="280"/>
            <ac:spMk id="19" creationId="{00000000-0000-0000-0000-000000000000}"/>
          </ac:spMkLst>
        </pc:spChg>
        <pc:spChg chg="mod">
          <ac:chgData name="Nguyễn Quốc Hoàn" userId="cc6e7524ce098ea0" providerId="LiveId" clId="{9C97BBE2-B04E-4826-A2C2-983AA1FABB99}" dt="2025-06-13T05:14:22.306" v="72" actId="20577"/>
          <ac:spMkLst>
            <pc:docMk/>
            <pc:sldMk cId="0" sldId="280"/>
            <ac:spMk id="2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C891989-E62A-44F4-826D-EE07186A8BFE}" type="datetimeFigureOut">
              <a:rPr lang="en-US" smtClean="0"/>
              <a:t>7/11/2025</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CF6D1E8-E64C-45B5-A0C1-A1D5BAD66716}" type="slidenum">
              <a:rPr lang="en-US" smtClean="0"/>
              <a:t>‹#›</a:t>
            </a:fld>
            <a:endParaRPr lang="en-US"/>
          </a:p>
        </p:txBody>
      </p:sp>
    </p:spTree>
    <p:extLst>
      <p:ext uri="{BB962C8B-B14F-4D97-AF65-F5344CB8AC3E}">
        <p14:creationId xmlns:p14="http://schemas.microsoft.com/office/powerpoint/2010/main" val="3166941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B2982C6-6739-4F67-AE3F-B36E76EEA929}" type="datetimeFigureOut">
              <a:rPr lang="en-US" smtClean="0"/>
              <a:t>7/11/2025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D8DA78-3F79-4A21-B1EB-B6C6508207C5}" type="slidenum">
              <a:rPr lang="en-US" smtClean="0"/>
              <a:t>‹#›</a:t>
            </a:fld>
            <a:endParaRPr lang="en-US"/>
          </a:p>
        </p:txBody>
      </p:sp>
    </p:spTree>
    <p:extLst>
      <p:ext uri="{BB962C8B-B14F-4D97-AF65-F5344CB8AC3E}">
        <p14:creationId xmlns:p14="http://schemas.microsoft.com/office/powerpoint/2010/main" val="383424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8DA78-3F79-4A21-B1EB-B6C6508207C5}" type="slidenum">
              <a:rPr lang="en-US" smtClean="0"/>
              <a:t>26</a:t>
            </a:fld>
            <a:endParaRPr lang="en-US"/>
          </a:p>
        </p:txBody>
      </p:sp>
    </p:spTree>
    <p:extLst>
      <p:ext uri="{BB962C8B-B14F-4D97-AF65-F5344CB8AC3E}">
        <p14:creationId xmlns:p14="http://schemas.microsoft.com/office/powerpoint/2010/main" val="21338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6.jpe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2.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2.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4.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8.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74.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78.svg"/><Relationship Id="rId5" Type="http://schemas.openxmlformats.org/officeDocument/2006/relationships/image" Target="../media/image30.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76.sv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6.png"/><Relationship Id="rId7"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58.png"/><Relationship Id="rId10" Type="http://schemas.openxmlformats.org/officeDocument/2006/relationships/image" Target="../media/image21.svg"/><Relationship Id="rId4" Type="http://schemas.openxmlformats.org/officeDocument/2006/relationships/image" Target="../media/image57.png"/><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12.svg"/><Relationship Id="rId4" Type="http://schemas.openxmlformats.org/officeDocument/2006/relationships/image" Target="../media/image21.sv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3.png"/><Relationship Id="rId7" Type="http://schemas.openxmlformats.org/officeDocument/2006/relationships/image" Target="../media/image1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1.sv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0.png"/><Relationship Id="rId7" Type="http://schemas.openxmlformats.org/officeDocument/2006/relationships/image" Target="../media/image9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2.svg"/><Relationship Id="rId5" Type="http://schemas.openxmlformats.org/officeDocument/2006/relationships/image" Target="../media/image40.png"/><Relationship Id="rId10" Type="http://schemas.openxmlformats.org/officeDocument/2006/relationships/image" Target="../media/image7.png"/><Relationship Id="rId4" Type="http://schemas.openxmlformats.org/officeDocument/2006/relationships/image" Target="../media/image66.png"/><Relationship Id="rId9" Type="http://schemas.openxmlformats.org/officeDocument/2006/relationships/image" Target="../media/image97.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2.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0.sv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72.png"/><Relationship Id="rId10" Type="http://schemas.openxmlformats.org/officeDocument/2006/relationships/image" Target="../media/image12.svg"/><Relationship Id="rId4" Type="http://schemas.openxmlformats.org/officeDocument/2006/relationships/image" Target="../media/image102.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5.png"/><Relationship Id="rId7" Type="http://schemas.openxmlformats.org/officeDocument/2006/relationships/image" Target="../media/image1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8.svg"/><Relationship Id="rId4" Type="http://schemas.openxmlformats.org/officeDocument/2006/relationships/image" Target="../media/image74.png"/><Relationship Id="rId9" Type="http://schemas.openxmlformats.org/officeDocument/2006/relationships/image" Target="../media/image21.sv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5.png"/><Relationship Id="rId7" Type="http://schemas.openxmlformats.org/officeDocument/2006/relationships/image" Target="../media/image1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8.svg"/><Relationship Id="rId4" Type="http://schemas.openxmlformats.org/officeDocument/2006/relationships/image" Target="../media/image74.png"/><Relationship Id="rId9" Type="http://schemas.openxmlformats.org/officeDocument/2006/relationships/image" Target="../media/image21.sv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7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12.svg"/><Relationship Id="rId4" Type="http://schemas.openxmlformats.org/officeDocument/2006/relationships/image" Target="../media/image75.pn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0.png"/><Relationship Id="rId7" Type="http://schemas.openxmlformats.org/officeDocument/2006/relationships/image" Target="../media/image11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2.svg"/><Relationship Id="rId5" Type="http://schemas.openxmlformats.org/officeDocument/2006/relationships/image" Target="../media/image116.svg"/><Relationship Id="rId10" Type="http://schemas.openxmlformats.org/officeDocument/2006/relationships/image" Target="../media/image7.png"/><Relationship Id="rId4" Type="http://schemas.openxmlformats.org/officeDocument/2006/relationships/image" Target="../media/image81.png"/><Relationship Id="rId9" Type="http://schemas.openxmlformats.org/officeDocument/2006/relationships/image" Target="../media/image21.svg"/></Relationships>
</file>

<file path=ppt/slides/_rels/slide3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0.png"/><Relationship Id="rId7" Type="http://schemas.openxmlformats.org/officeDocument/2006/relationships/image" Target="../media/image7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5.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24.svg"/><Relationship Id="rId7" Type="http://schemas.openxmlformats.org/officeDocument/2006/relationships/image" Target="../media/image1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6.jpe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5.svg"/><Relationship Id="rId18" Type="http://schemas.openxmlformats.org/officeDocument/2006/relationships/image" Target="../media/image24.png"/><Relationship Id="rId3" Type="http://schemas.openxmlformats.org/officeDocument/2006/relationships/image" Target="../media/image27.svg"/><Relationship Id="rId21" Type="http://schemas.openxmlformats.org/officeDocument/2006/relationships/image" Target="../media/image43.svg"/><Relationship Id="rId7" Type="http://schemas.openxmlformats.org/officeDocument/2006/relationships/image" Target="../media/image17.svg"/><Relationship Id="rId12" Type="http://schemas.openxmlformats.org/officeDocument/2006/relationships/image" Target="../media/image21.png"/><Relationship Id="rId17" Type="http://schemas.openxmlformats.org/officeDocument/2006/relationships/image" Target="../media/image39.svg"/><Relationship Id="rId2" Type="http://schemas.openxmlformats.org/officeDocument/2006/relationships/image" Target="../media/image17.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3.svg"/><Relationship Id="rId24" Type="http://schemas.openxmlformats.org/officeDocument/2006/relationships/image" Target="../media/image21.svg"/><Relationship Id="rId5" Type="http://schemas.openxmlformats.org/officeDocument/2006/relationships/image" Target="../media/image29.svg"/><Relationship Id="rId15" Type="http://schemas.openxmlformats.org/officeDocument/2006/relationships/image" Target="../media/image37.svg"/><Relationship Id="rId23" Type="http://schemas.openxmlformats.org/officeDocument/2006/relationships/image" Target="../media/image12.png"/><Relationship Id="rId10" Type="http://schemas.openxmlformats.org/officeDocument/2006/relationships/image" Target="../media/image20.png"/><Relationship Id="rId19"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31.svg"/><Relationship Id="rId14" Type="http://schemas.openxmlformats.org/officeDocument/2006/relationships/image" Target="../media/image22.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1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svg"/><Relationship Id="rId7" Type="http://schemas.openxmlformats.org/officeDocument/2006/relationships/image" Target="../media/image5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1.svg"/><Relationship Id="rId5" Type="http://schemas.openxmlformats.org/officeDocument/2006/relationships/image" Target="../media/image31.png"/><Relationship Id="rId10" Type="http://schemas.openxmlformats.org/officeDocument/2006/relationships/image" Target="../media/image12.png"/><Relationship Id="rId4" Type="http://schemas.openxmlformats.org/officeDocument/2006/relationships/image" Target="../media/image29.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6.sv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rot="2486411">
            <a:off x="-3736473" y="7527737"/>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2">
              <a:alphaModFix amt="4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700000">
            <a:off x="6876302" y="87381"/>
            <a:ext cx="7315200" cy="3904488"/>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4">
              <a:alphaModFix amt="2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7981373" y="690016"/>
            <a:ext cx="12223109" cy="10651194"/>
            <a:chOff x="0" y="0"/>
            <a:chExt cx="9398000" cy="8189399"/>
          </a:xfrm>
        </p:grpSpPr>
        <p:sp>
          <p:nvSpPr>
            <p:cNvPr id="5" name="Freeform 5"/>
            <p:cNvSpPr/>
            <p:nvPr/>
          </p:nvSpPr>
          <p:spPr>
            <a:xfrm>
              <a:off x="0" y="0"/>
              <a:ext cx="9398000" cy="8189367"/>
            </a:xfrm>
            <a:custGeom>
              <a:avLst/>
              <a:gdLst/>
              <a:ahLst/>
              <a:cxnLst/>
              <a:rect l="l" t="t" r="r" b="b"/>
              <a:pathLst>
                <a:path w="9398000" h="8189367">
                  <a:moveTo>
                    <a:pt x="9398000" y="0"/>
                  </a:moveTo>
                  <a:lnTo>
                    <a:pt x="0" y="8189367"/>
                  </a:lnTo>
                  <a:lnTo>
                    <a:pt x="9398000" y="8189367"/>
                  </a:lnTo>
                  <a:lnTo>
                    <a:pt x="9398000" y="0"/>
                  </a:lnTo>
                  <a:close/>
                </a:path>
              </a:pathLst>
            </a:custGeom>
            <a:blipFill>
              <a:blip r:embed="rId6"/>
              <a:stretch>
                <a:fillRect l="-52391" t="-8257" b="-8257"/>
              </a:stretch>
            </a:blipFill>
          </p:spPr>
          <p:txBody>
            <a:bodyPr/>
            <a:lstStyle/>
            <a:p>
              <a:endParaRPr lang="en-US"/>
            </a:p>
          </p:txBody>
        </p:sp>
      </p:grpSp>
      <p:grpSp>
        <p:nvGrpSpPr>
          <p:cNvPr id="6" name="Group 6"/>
          <p:cNvGrpSpPr/>
          <p:nvPr/>
        </p:nvGrpSpPr>
        <p:grpSpPr>
          <a:xfrm rot="2911606">
            <a:off x="9898701" y="-3865708"/>
            <a:ext cx="2410021" cy="23647483"/>
            <a:chOff x="0" y="0"/>
            <a:chExt cx="634738" cy="6228144"/>
          </a:xfrm>
        </p:grpSpPr>
        <p:sp>
          <p:nvSpPr>
            <p:cNvPr id="7" name="Freeform 7"/>
            <p:cNvSpPr/>
            <p:nvPr/>
          </p:nvSpPr>
          <p:spPr>
            <a:xfrm>
              <a:off x="0" y="0"/>
              <a:ext cx="634738" cy="6228143"/>
            </a:xfrm>
            <a:custGeom>
              <a:avLst/>
              <a:gdLst/>
              <a:ahLst/>
              <a:cxnLst/>
              <a:rect l="l" t="t" r="r" b="b"/>
              <a:pathLst>
                <a:path w="634738" h="6228143">
                  <a:moveTo>
                    <a:pt x="0" y="0"/>
                  </a:moveTo>
                  <a:lnTo>
                    <a:pt x="634738" y="0"/>
                  </a:lnTo>
                  <a:lnTo>
                    <a:pt x="634738" y="6228143"/>
                  </a:lnTo>
                  <a:lnTo>
                    <a:pt x="0" y="6228143"/>
                  </a:lnTo>
                  <a:close/>
                </a:path>
              </a:pathLst>
            </a:custGeom>
            <a:solidFill>
              <a:srgbClr val="87281F"/>
            </a:solidFill>
          </p:spPr>
          <p:txBody>
            <a:bodyPr/>
            <a:lstStyle/>
            <a:p>
              <a:endParaRPr lang="en-US"/>
            </a:p>
          </p:txBody>
        </p:sp>
        <p:sp>
          <p:nvSpPr>
            <p:cNvPr id="8" name="TextBox 8"/>
            <p:cNvSpPr txBox="1"/>
            <p:nvPr/>
          </p:nvSpPr>
          <p:spPr>
            <a:xfrm>
              <a:off x="0" y="-38100"/>
              <a:ext cx="634738" cy="626624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112085" y="2207105"/>
            <a:ext cx="7617015" cy="7617015"/>
          </a:xfrm>
          <a:custGeom>
            <a:avLst/>
            <a:gdLst/>
            <a:ahLst/>
            <a:cxnLst/>
            <a:rect l="l" t="t" r="r" b="b"/>
            <a:pathLst>
              <a:path w="7617015" h="7617015">
                <a:moveTo>
                  <a:pt x="0" y="0"/>
                </a:moveTo>
                <a:lnTo>
                  <a:pt x="7617015" y="0"/>
                </a:lnTo>
                <a:lnTo>
                  <a:pt x="7617015" y="7617016"/>
                </a:lnTo>
                <a:lnTo>
                  <a:pt x="0" y="7617016"/>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11068216" y="2802108"/>
            <a:ext cx="6049424" cy="6427011"/>
          </a:xfrm>
          <a:custGeom>
            <a:avLst/>
            <a:gdLst/>
            <a:ahLst/>
            <a:cxnLst/>
            <a:rect l="l" t="t" r="r" b="b"/>
            <a:pathLst>
              <a:path w="6049424" h="6427011">
                <a:moveTo>
                  <a:pt x="0" y="0"/>
                </a:moveTo>
                <a:lnTo>
                  <a:pt x="6049423" y="0"/>
                </a:lnTo>
                <a:lnTo>
                  <a:pt x="6049423" y="6427010"/>
                </a:lnTo>
                <a:lnTo>
                  <a:pt x="0" y="64270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11" name="Group 11"/>
          <p:cNvGrpSpPr/>
          <p:nvPr/>
        </p:nvGrpSpPr>
        <p:grpSpPr>
          <a:xfrm>
            <a:off x="11648477" y="3743497"/>
            <a:ext cx="4544232" cy="454423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25046" r="-25046"/>
              </a:stretch>
            </a:blipFill>
          </p:spPr>
          <p:txBody>
            <a:bodyPr/>
            <a:lstStyle/>
            <a:p>
              <a:endParaRPr lang="en-US"/>
            </a:p>
          </p:txBody>
        </p:sp>
      </p:grpSp>
      <p:grpSp>
        <p:nvGrpSpPr>
          <p:cNvPr id="13" name="Group 13"/>
          <p:cNvGrpSpPr/>
          <p:nvPr/>
        </p:nvGrpSpPr>
        <p:grpSpPr>
          <a:xfrm>
            <a:off x="-3617754" y="8890732"/>
            <a:ext cx="11806576" cy="1396268"/>
            <a:chOff x="0" y="0"/>
            <a:chExt cx="1508702" cy="178422"/>
          </a:xfrm>
        </p:grpSpPr>
        <p:sp>
          <p:nvSpPr>
            <p:cNvPr id="14" name="Freeform 14"/>
            <p:cNvSpPr/>
            <p:nvPr/>
          </p:nvSpPr>
          <p:spPr>
            <a:xfrm>
              <a:off x="0" y="0"/>
              <a:ext cx="1508702" cy="178422"/>
            </a:xfrm>
            <a:custGeom>
              <a:avLst/>
              <a:gdLst/>
              <a:ahLst/>
              <a:cxnLst/>
              <a:rect l="l" t="t" r="r" b="b"/>
              <a:pathLst>
                <a:path w="1508702" h="178422">
                  <a:moveTo>
                    <a:pt x="203200" y="178422"/>
                  </a:moveTo>
                  <a:lnTo>
                    <a:pt x="1305502" y="178422"/>
                  </a:lnTo>
                  <a:lnTo>
                    <a:pt x="1508702" y="0"/>
                  </a:lnTo>
                  <a:lnTo>
                    <a:pt x="0" y="0"/>
                  </a:lnTo>
                  <a:lnTo>
                    <a:pt x="203200" y="178422"/>
                  </a:lnTo>
                  <a:close/>
                </a:path>
              </a:pathLst>
            </a:custGeom>
            <a:solidFill>
              <a:srgbClr val="FFD83A"/>
            </a:solidFill>
          </p:spPr>
          <p:txBody>
            <a:bodyPr/>
            <a:lstStyle/>
            <a:p>
              <a:endParaRPr lang="en-US"/>
            </a:p>
          </p:txBody>
        </p:sp>
        <p:sp>
          <p:nvSpPr>
            <p:cNvPr id="15" name="TextBox 15"/>
            <p:cNvSpPr txBox="1"/>
            <p:nvPr/>
          </p:nvSpPr>
          <p:spPr>
            <a:xfrm>
              <a:off x="127000" y="-38100"/>
              <a:ext cx="1254702" cy="21652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8100000">
            <a:off x="16493166" y="-3906552"/>
            <a:ext cx="4584947" cy="9887645"/>
            <a:chOff x="0" y="0"/>
            <a:chExt cx="1207558" cy="2604153"/>
          </a:xfrm>
        </p:grpSpPr>
        <p:sp>
          <p:nvSpPr>
            <p:cNvPr id="17" name="Freeform 17"/>
            <p:cNvSpPr/>
            <p:nvPr/>
          </p:nvSpPr>
          <p:spPr>
            <a:xfrm>
              <a:off x="0" y="0"/>
              <a:ext cx="1207558" cy="2604153"/>
            </a:xfrm>
            <a:custGeom>
              <a:avLst/>
              <a:gdLst/>
              <a:ahLst/>
              <a:cxnLst/>
              <a:rect l="l" t="t" r="r" b="b"/>
              <a:pathLst>
                <a:path w="1207558" h="2604153">
                  <a:moveTo>
                    <a:pt x="0" y="0"/>
                  </a:moveTo>
                  <a:lnTo>
                    <a:pt x="1207558" y="0"/>
                  </a:lnTo>
                  <a:lnTo>
                    <a:pt x="1207558" y="2604153"/>
                  </a:lnTo>
                  <a:lnTo>
                    <a:pt x="0" y="2604153"/>
                  </a:lnTo>
                  <a:close/>
                </a:path>
              </a:pathLst>
            </a:custGeom>
            <a:solidFill>
              <a:srgbClr val="FFBE16"/>
            </a:solidFill>
          </p:spPr>
          <p:txBody>
            <a:bodyPr/>
            <a:lstStyle/>
            <a:p>
              <a:endParaRPr lang="en-US"/>
            </a:p>
          </p:txBody>
        </p:sp>
        <p:sp>
          <p:nvSpPr>
            <p:cNvPr id="18" name="TextBox 18"/>
            <p:cNvSpPr txBox="1"/>
            <p:nvPr/>
          </p:nvSpPr>
          <p:spPr>
            <a:xfrm>
              <a:off x="0" y="-38100"/>
              <a:ext cx="1207558" cy="2642253"/>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8100000">
            <a:off x="7739032" y="6965659"/>
            <a:ext cx="4584947" cy="9887645"/>
            <a:chOff x="0" y="0"/>
            <a:chExt cx="1207558" cy="2604153"/>
          </a:xfrm>
        </p:grpSpPr>
        <p:sp>
          <p:nvSpPr>
            <p:cNvPr id="20" name="Freeform 20"/>
            <p:cNvSpPr/>
            <p:nvPr/>
          </p:nvSpPr>
          <p:spPr>
            <a:xfrm>
              <a:off x="0" y="0"/>
              <a:ext cx="1207558" cy="2604153"/>
            </a:xfrm>
            <a:custGeom>
              <a:avLst/>
              <a:gdLst/>
              <a:ahLst/>
              <a:cxnLst/>
              <a:rect l="l" t="t" r="r" b="b"/>
              <a:pathLst>
                <a:path w="1207558" h="2604153">
                  <a:moveTo>
                    <a:pt x="0" y="0"/>
                  </a:moveTo>
                  <a:lnTo>
                    <a:pt x="1207558" y="0"/>
                  </a:lnTo>
                  <a:lnTo>
                    <a:pt x="1207558" y="2604153"/>
                  </a:lnTo>
                  <a:lnTo>
                    <a:pt x="0" y="2604153"/>
                  </a:lnTo>
                  <a:close/>
                </a:path>
              </a:pathLst>
            </a:custGeom>
            <a:solidFill>
              <a:srgbClr val="FFBE16"/>
            </a:solidFill>
          </p:spPr>
          <p:txBody>
            <a:bodyPr/>
            <a:lstStyle/>
            <a:p>
              <a:endParaRPr lang="en-US"/>
            </a:p>
          </p:txBody>
        </p:sp>
        <p:sp>
          <p:nvSpPr>
            <p:cNvPr id="21" name="TextBox 21"/>
            <p:cNvSpPr txBox="1"/>
            <p:nvPr/>
          </p:nvSpPr>
          <p:spPr>
            <a:xfrm>
              <a:off x="0" y="-38100"/>
              <a:ext cx="1207558" cy="2642253"/>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5601831" y="6532753"/>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nvGrpSpPr>
          <p:cNvPr id="23" name="Group 23"/>
          <p:cNvGrpSpPr/>
          <p:nvPr/>
        </p:nvGrpSpPr>
        <p:grpSpPr>
          <a:xfrm rot="8100000">
            <a:off x="19094106" y="-1717503"/>
            <a:ext cx="3158636" cy="6487180"/>
            <a:chOff x="0" y="0"/>
            <a:chExt cx="831904" cy="1708558"/>
          </a:xfrm>
        </p:grpSpPr>
        <p:sp>
          <p:nvSpPr>
            <p:cNvPr id="24" name="Freeform 24"/>
            <p:cNvSpPr/>
            <p:nvPr/>
          </p:nvSpPr>
          <p:spPr>
            <a:xfrm>
              <a:off x="0" y="0"/>
              <a:ext cx="831904" cy="1708558"/>
            </a:xfrm>
            <a:custGeom>
              <a:avLst/>
              <a:gdLst/>
              <a:ahLst/>
              <a:cxnLst/>
              <a:rect l="l" t="t" r="r" b="b"/>
              <a:pathLst>
                <a:path w="831904" h="1708558">
                  <a:moveTo>
                    <a:pt x="0" y="0"/>
                  </a:moveTo>
                  <a:lnTo>
                    <a:pt x="831904" y="0"/>
                  </a:lnTo>
                  <a:lnTo>
                    <a:pt x="831904" y="1708558"/>
                  </a:lnTo>
                  <a:lnTo>
                    <a:pt x="0" y="1708558"/>
                  </a:lnTo>
                  <a:close/>
                </a:path>
              </a:pathLst>
            </a:custGeom>
            <a:solidFill>
              <a:srgbClr val="FFD83A"/>
            </a:solidFill>
          </p:spPr>
          <p:txBody>
            <a:bodyPr/>
            <a:lstStyle/>
            <a:p>
              <a:endParaRPr lang="en-US"/>
            </a:p>
          </p:txBody>
        </p:sp>
        <p:sp>
          <p:nvSpPr>
            <p:cNvPr id="25" name="TextBox 25"/>
            <p:cNvSpPr txBox="1"/>
            <p:nvPr/>
          </p:nvSpPr>
          <p:spPr>
            <a:xfrm>
              <a:off x="0" y="-38100"/>
              <a:ext cx="831904" cy="1746658"/>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8287351">
            <a:off x="5446030" y="8741331"/>
            <a:ext cx="4645285" cy="5898577"/>
            <a:chOff x="0" y="0"/>
            <a:chExt cx="1223450" cy="1553535"/>
          </a:xfrm>
        </p:grpSpPr>
        <p:sp>
          <p:nvSpPr>
            <p:cNvPr id="27" name="Freeform 27"/>
            <p:cNvSpPr/>
            <p:nvPr/>
          </p:nvSpPr>
          <p:spPr>
            <a:xfrm>
              <a:off x="0" y="0"/>
              <a:ext cx="1223450" cy="1553535"/>
            </a:xfrm>
            <a:custGeom>
              <a:avLst/>
              <a:gdLst/>
              <a:ahLst/>
              <a:cxnLst/>
              <a:rect l="l" t="t" r="r" b="b"/>
              <a:pathLst>
                <a:path w="1223450" h="1553535">
                  <a:moveTo>
                    <a:pt x="0" y="0"/>
                  </a:moveTo>
                  <a:lnTo>
                    <a:pt x="1223450" y="0"/>
                  </a:lnTo>
                  <a:lnTo>
                    <a:pt x="1223450" y="1553535"/>
                  </a:lnTo>
                  <a:lnTo>
                    <a:pt x="0" y="1553535"/>
                  </a:lnTo>
                  <a:close/>
                </a:path>
              </a:pathLst>
            </a:custGeom>
            <a:solidFill>
              <a:srgbClr val="FFD83A"/>
            </a:solidFill>
          </p:spPr>
          <p:txBody>
            <a:bodyPr/>
            <a:lstStyle/>
            <a:p>
              <a:endParaRPr lang="en-US"/>
            </a:p>
          </p:txBody>
        </p:sp>
        <p:sp>
          <p:nvSpPr>
            <p:cNvPr id="28" name="TextBox 28"/>
            <p:cNvSpPr txBox="1"/>
            <p:nvPr/>
          </p:nvSpPr>
          <p:spPr>
            <a:xfrm>
              <a:off x="0" y="-38100"/>
              <a:ext cx="1223450" cy="159163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821325" y="1241093"/>
            <a:ext cx="8621945" cy="1315966"/>
            <a:chOff x="0" y="0"/>
            <a:chExt cx="2142805" cy="327056"/>
          </a:xfrm>
        </p:grpSpPr>
        <p:sp>
          <p:nvSpPr>
            <p:cNvPr id="30" name="Freeform 30"/>
            <p:cNvSpPr/>
            <p:nvPr/>
          </p:nvSpPr>
          <p:spPr>
            <a:xfrm>
              <a:off x="0" y="0"/>
              <a:ext cx="2142805" cy="327056"/>
            </a:xfrm>
            <a:custGeom>
              <a:avLst/>
              <a:gdLst/>
              <a:ahLst/>
              <a:cxnLst/>
              <a:rect l="l" t="t" r="r" b="b"/>
              <a:pathLst>
                <a:path w="2142805" h="327056">
                  <a:moveTo>
                    <a:pt x="89793" y="0"/>
                  </a:moveTo>
                  <a:lnTo>
                    <a:pt x="2053012" y="0"/>
                  </a:lnTo>
                  <a:cubicBezTo>
                    <a:pt x="2102604" y="0"/>
                    <a:pt x="2142805" y="40202"/>
                    <a:pt x="2142805" y="89793"/>
                  </a:cubicBezTo>
                  <a:lnTo>
                    <a:pt x="2142805" y="237263"/>
                  </a:lnTo>
                  <a:cubicBezTo>
                    <a:pt x="2142805" y="286854"/>
                    <a:pt x="2102604" y="327056"/>
                    <a:pt x="2053012" y="327056"/>
                  </a:cubicBezTo>
                  <a:lnTo>
                    <a:pt x="89793" y="327056"/>
                  </a:lnTo>
                  <a:cubicBezTo>
                    <a:pt x="40202" y="327056"/>
                    <a:pt x="0" y="286854"/>
                    <a:pt x="0" y="237263"/>
                  </a:cubicBezTo>
                  <a:lnTo>
                    <a:pt x="0" y="89793"/>
                  </a:lnTo>
                  <a:cubicBezTo>
                    <a:pt x="0" y="40202"/>
                    <a:pt x="40202" y="0"/>
                    <a:pt x="89793" y="0"/>
                  </a:cubicBezTo>
                  <a:close/>
                </a:path>
              </a:pathLst>
            </a:custGeom>
            <a:solidFill>
              <a:srgbClr val="FFD83A"/>
            </a:solidFill>
          </p:spPr>
          <p:txBody>
            <a:bodyPr/>
            <a:lstStyle/>
            <a:p>
              <a:endParaRPr lang="en-US"/>
            </a:p>
          </p:txBody>
        </p:sp>
        <p:sp>
          <p:nvSpPr>
            <p:cNvPr id="31" name="TextBox 31"/>
            <p:cNvSpPr txBox="1"/>
            <p:nvPr/>
          </p:nvSpPr>
          <p:spPr>
            <a:xfrm>
              <a:off x="0" y="-38100"/>
              <a:ext cx="2142805" cy="365156"/>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446551" y="901071"/>
            <a:ext cx="374773" cy="432638"/>
          </a:xfrm>
          <a:custGeom>
            <a:avLst/>
            <a:gdLst/>
            <a:ahLst/>
            <a:cxnLst/>
            <a:rect l="l" t="t" r="r" b="b"/>
            <a:pathLst>
              <a:path w="374773" h="432638">
                <a:moveTo>
                  <a:pt x="0" y="0"/>
                </a:moveTo>
                <a:lnTo>
                  <a:pt x="374774" y="0"/>
                </a:lnTo>
                <a:lnTo>
                  <a:pt x="374774" y="432638"/>
                </a:lnTo>
                <a:lnTo>
                  <a:pt x="0" y="43263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3" name="Freeform 33"/>
          <p:cNvSpPr/>
          <p:nvPr/>
        </p:nvSpPr>
        <p:spPr>
          <a:xfrm>
            <a:off x="15173110" y="2994942"/>
            <a:ext cx="2595839" cy="2592594"/>
          </a:xfrm>
          <a:custGeom>
            <a:avLst/>
            <a:gdLst/>
            <a:ahLst/>
            <a:cxnLst/>
            <a:rect l="l" t="t" r="r" b="b"/>
            <a:pathLst>
              <a:path w="2595839" h="2592594">
                <a:moveTo>
                  <a:pt x="0" y="0"/>
                </a:moveTo>
                <a:lnTo>
                  <a:pt x="2595839" y="0"/>
                </a:lnTo>
                <a:lnTo>
                  <a:pt x="2595839" y="2592594"/>
                </a:lnTo>
                <a:lnTo>
                  <a:pt x="0" y="2592594"/>
                </a:lnTo>
                <a:lnTo>
                  <a:pt x="0" y="0"/>
                </a:lnTo>
                <a:close/>
              </a:path>
            </a:pathLst>
          </a:custGeom>
          <a:blipFill>
            <a:blip r:embed="rId16"/>
            <a:stretch>
              <a:fillRect/>
            </a:stretch>
          </a:blipFill>
        </p:spPr>
        <p:txBody>
          <a:bodyPr/>
          <a:lstStyle/>
          <a:p>
            <a:endParaRPr lang="en-US"/>
          </a:p>
        </p:txBody>
      </p:sp>
      <p:sp>
        <p:nvSpPr>
          <p:cNvPr id="34" name="Freeform 34"/>
          <p:cNvSpPr/>
          <p:nvPr/>
        </p:nvSpPr>
        <p:spPr>
          <a:xfrm>
            <a:off x="8251183" y="5228225"/>
            <a:ext cx="2595839" cy="2592594"/>
          </a:xfrm>
          <a:custGeom>
            <a:avLst/>
            <a:gdLst/>
            <a:ahLst/>
            <a:cxnLst/>
            <a:rect l="l" t="t" r="r" b="b"/>
            <a:pathLst>
              <a:path w="2595839" h="2592594">
                <a:moveTo>
                  <a:pt x="0" y="0"/>
                </a:moveTo>
                <a:lnTo>
                  <a:pt x="2595839" y="0"/>
                </a:lnTo>
                <a:lnTo>
                  <a:pt x="2595839" y="2592594"/>
                </a:lnTo>
                <a:lnTo>
                  <a:pt x="0" y="2592594"/>
                </a:lnTo>
                <a:lnTo>
                  <a:pt x="0" y="0"/>
                </a:lnTo>
                <a:close/>
              </a:path>
            </a:pathLst>
          </a:custGeom>
          <a:blipFill>
            <a:blip r:embed="rId16"/>
            <a:stretch>
              <a:fillRect/>
            </a:stretch>
          </a:blipFill>
        </p:spPr>
        <p:txBody>
          <a:bodyPr/>
          <a:lstStyle/>
          <a:p>
            <a:endParaRPr lang="en-US"/>
          </a:p>
        </p:txBody>
      </p:sp>
      <p:sp>
        <p:nvSpPr>
          <p:cNvPr id="35" name="Freeform 35"/>
          <p:cNvSpPr/>
          <p:nvPr/>
        </p:nvSpPr>
        <p:spPr>
          <a:xfrm>
            <a:off x="6855407" y="7594435"/>
            <a:ext cx="2595839" cy="2592594"/>
          </a:xfrm>
          <a:custGeom>
            <a:avLst/>
            <a:gdLst/>
            <a:ahLst/>
            <a:cxnLst/>
            <a:rect l="l" t="t" r="r" b="b"/>
            <a:pathLst>
              <a:path w="2595839" h="2592594">
                <a:moveTo>
                  <a:pt x="0" y="0"/>
                </a:moveTo>
                <a:lnTo>
                  <a:pt x="2595838" y="0"/>
                </a:lnTo>
                <a:lnTo>
                  <a:pt x="2595838" y="2592594"/>
                </a:lnTo>
                <a:lnTo>
                  <a:pt x="0" y="2592594"/>
                </a:lnTo>
                <a:lnTo>
                  <a:pt x="0" y="0"/>
                </a:lnTo>
                <a:close/>
              </a:path>
            </a:pathLst>
          </a:custGeom>
          <a:blipFill>
            <a:blip r:embed="rId16"/>
            <a:stretch>
              <a:fillRect/>
            </a:stretch>
          </a:blipFill>
        </p:spPr>
        <p:txBody>
          <a:bodyPr/>
          <a:lstStyle/>
          <a:p>
            <a:endParaRPr lang="en-US"/>
          </a:p>
        </p:txBody>
      </p:sp>
      <p:sp>
        <p:nvSpPr>
          <p:cNvPr id="36" name="TextBox 36"/>
          <p:cNvSpPr txBox="1"/>
          <p:nvPr/>
        </p:nvSpPr>
        <p:spPr>
          <a:xfrm>
            <a:off x="946885" y="2918742"/>
            <a:ext cx="10556120" cy="2818592"/>
          </a:xfrm>
          <a:prstGeom prst="rect">
            <a:avLst/>
          </a:prstGeom>
        </p:spPr>
        <p:txBody>
          <a:bodyPr wrap="square" lIns="0" tIns="0" rIns="0" bIns="0" rtlCol="0" anchor="t">
            <a:spAutoFit/>
          </a:bodyPr>
          <a:lstStyle/>
          <a:p>
            <a:pPr algn="ctr">
              <a:lnSpc>
                <a:spcPts val="5648"/>
              </a:lnSpc>
            </a:pPr>
            <a:r>
              <a:rPr lang="en-US" sz="4034" b="1" spc="-84" dirty="0">
                <a:solidFill>
                  <a:srgbClr val="FFD83A"/>
                </a:solidFill>
                <a:latin typeface="Arial Unicode Bold" panose="020B0600070205080204" pitchFamily="34" charset="-128"/>
                <a:ea typeface="Arial Unicode Bold" panose="020B0600070205080204" pitchFamily="34" charset="-128"/>
                <a:cs typeface="Arial Unicode Bold" panose="020B0600070205080204" pitchFamily="34" charset="-128"/>
                <a:sym typeface="Arial Unicode Bold"/>
              </a:rPr>
              <a:t>NỘI DUNG CƠ BẢN VỀ THỰC HIỆN </a:t>
            </a:r>
          </a:p>
          <a:p>
            <a:pPr algn="ctr">
              <a:lnSpc>
                <a:spcPts val="5648"/>
              </a:lnSpc>
            </a:pPr>
            <a:r>
              <a:rPr lang="en-US" sz="4034" b="1" spc="-84" dirty="0">
                <a:solidFill>
                  <a:srgbClr val="FFD83A"/>
                </a:solidFill>
                <a:latin typeface="Arial Unicode Bold" panose="020B0600070205080204" pitchFamily="34" charset="-128"/>
                <a:ea typeface="Arial Unicode Bold" panose="020B0600070205080204" pitchFamily="34" charset="-128"/>
                <a:cs typeface="Arial Unicode Bold" panose="020B0600070205080204" pitchFamily="34" charset="-128"/>
                <a:sym typeface="Arial Unicode Bold"/>
              </a:rPr>
              <a:t>PHÂN CẤP, PHÂN QUYỀN, PHÂN ĐỊNH THẨM QUYỀN VỀ LĨNH VỰC TƯ PHÁP KHI THỰC HIỆN CHÍNH QUYỀN 02 CẤP</a:t>
            </a:r>
          </a:p>
        </p:txBody>
      </p:sp>
      <p:sp>
        <p:nvSpPr>
          <p:cNvPr id="37" name="TextBox 37"/>
          <p:cNvSpPr txBox="1"/>
          <p:nvPr/>
        </p:nvSpPr>
        <p:spPr>
          <a:xfrm>
            <a:off x="2449085" y="1383842"/>
            <a:ext cx="7366423" cy="925692"/>
          </a:xfrm>
          <a:prstGeom prst="rect">
            <a:avLst/>
          </a:prstGeom>
        </p:spPr>
        <p:txBody>
          <a:bodyPr lIns="0" tIns="0" rIns="0" bIns="0" rtlCol="0" anchor="t">
            <a:spAutoFit/>
          </a:bodyPr>
          <a:lstStyle/>
          <a:p>
            <a:pPr algn="ctr">
              <a:lnSpc>
                <a:spcPts val="7600"/>
              </a:lnSpc>
              <a:spcBef>
                <a:spcPct val="0"/>
              </a:spcBef>
            </a:pPr>
            <a:r>
              <a:rPr lang="en-US" sz="5429" b="1">
                <a:solidFill>
                  <a:srgbClr val="6B0909"/>
                </a:solidFill>
                <a:latin typeface="Canva Sans Bold"/>
                <a:ea typeface="Canva Sans Bold"/>
                <a:cs typeface="Canva Sans Bold"/>
                <a:sym typeface="Canva Sans Bold"/>
              </a:rPr>
              <a:t>BÁO CÁO CHUYÊN ĐỀ</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12999530" cy="822152"/>
            <a:chOff x="0" y="0"/>
            <a:chExt cx="6488568" cy="410368"/>
          </a:xfrm>
        </p:grpSpPr>
        <p:sp>
          <p:nvSpPr>
            <p:cNvPr id="3" name="Freeform 3"/>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sp>
        <p:nvSpPr>
          <p:cNvPr id="8" name="Freeform 8"/>
          <p:cNvSpPr/>
          <p:nvPr/>
        </p:nvSpPr>
        <p:spPr>
          <a:xfrm>
            <a:off x="7520243" y="2849468"/>
            <a:ext cx="4766679" cy="6408832"/>
          </a:xfrm>
          <a:custGeom>
            <a:avLst/>
            <a:gdLst/>
            <a:ahLst/>
            <a:cxnLst/>
            <a:rect l="l" t="t" r="r" b="b"/>
            <a:pathLst>
              <a:path w="4766679" h="6408832">
                <a:moveTo>
                  <a:pt x="0" y="0"/>
                </a:moveTo>
                <a:lnTo>
                  <a:pt x="4766679" y="0"/>
                </a:lnTo>
                <a:lnTo>
                  <a:pt x="4766679" y="6408832"/>
                </a:lnTo>
                <a:lnTo>
                  <a:pt x="0" y="6408832"/>
                </a:lnTo>
                <a:lnTo>
                  <a:pt x="0" y="0"/>
                </a:lnTo>
                <a:close/>
              </a:path>
            </a:pathLst>
          </a:custGeom>
          <a:blipFill>
            <a:blip r:embed="rId2"/>
            <a:stretch>
              <a:fillRect/>
            </a:stretch>
          </a:blipFill>
        </p:spPr>
        <p:txBody>
          <a:bodyPr/>
          <a:lstStyle/>
          <a:p>
            <a:endParaRPr lang="en-US"/>
          </a:p>
        </p:txBody>
      </p:sp>
      <p:sp>
        <p:nvSpPr>
          <p:cNvPr id="9" name="Freeform 9"/>
          <p:cNvSpPr/>
          <p:nvPr/>
        </p:nvSpPr>
        <p:spPr>
          <a:xfrm>
            <a:off x="880998" y="1294731"/>
            <a:ext cx="16939513" cy="3696441"/>
          </a:xfrm>
          <a:custGeom>
            <a:avLst/>
            <a:gdLst/>
            <a:ahLst/>
            <a:cxnLst/>
            <a:rect l="l" t="t" r="r" b="b"/>
            <a:pathLst>
              <a:path w="16939513" h="3696441">
                <a:moveTo>
                  <a:pt x="0" y="0"/>
                </a:moveTo>
                <a:lnTo>
                  <a:pt x="16939513" y="0"/>
                </a:lnTo>
                <a:lnTo>
                  <a:pt x="16939513" y="3696441"/>
                </a:lnTo>
                <a:lnTo>
                  <a:pt x="0" y="3696441"/>
                </a:lnTo>
                <a:lnTo>
                  <a:pt x="0" y="0"/>
                </a:lnTo>
                <a:close/>
              </a:path>
            </a:pathLst>
          </a:custGeom>
          <a:blipFill>
            <a:blip r:embed="rId3"/>
            <a:stretch>
              <a:fillRect l="-92" t="-1029" b="-1029"/>
            </a:stretch>
          </a:blipFill>
        </p:spPr>
        <p:txBody>
          <a:bodyPr/>
          <a:lstStyle/>
          <a:p>
            <a:endParaRPr lang="en-US"/>
          </a:p>
        </p:txBody>
      </p:sp>
      <p:grpSp>
        <p:nvGrpSpPr>
          <p:cNvPr id="10" name="Group 10"/>
          <p:cNvGrpSpPr/>
          <p:nvPr/>
        </p:nvGrpSpPr>
        <p:grpSpPr>
          <a:xfrm>
            <a:off x="2691850" y="3142952"/>
            <a:ext cx="5025321" cy="1623159"/>
            <a:chOff x="0" y="0"/>
            <a:chExt cx="1323541" cy="427499"/>
          </a:xfrm>
        </p:grpSpPr>
        <p:sp>
          <p:nvSpPr>
            <p:cNvPr id="11" name="Freeform 11"/>
            <p:cNvSpPr/>
            <p:nvPr/>
          </p:nvSpPr>
          <p:spPr>
            <a:xfrm>
              <a:off x="0" y="0"/>
              <a:ext cx="1323541" cy="427499"/>
            </a:xfrm>
            <a:custGeom>
              <a:avLst/>
              <a:gdLst/>
              <a:ahLst/>
              <a:cxnLst/>
              <a:rect l="l" t="t" r="r" b="b"/>
              <a:pathLst>
                <a:path w="1323541" h="427499">
                  <a:moveTo>
                    <a:pt x="78570" y="0"/>
                  </a:moveTo>
                  <a:lnTo>
                    <a:pt x="1244972" y="0"/>
                  </a:lnTo>
                  <a:cubicBezTo>
                    <a:pt x="1288364" y="0"/>
                    <a:pt x="1323541" y="35177"/>
                    <a:pt x="1323541" y="78570"/>
                  </a:cubicBezTo>
                  <a:lnTo>
                    <a:pt x="1323541" y="348929"/>
                  </a:lnTo>
                  <a:cubicBezTo>
                    <a:pt x="1323541" y="369767"/>
                    <a:pt x="1315263" y="389752"/>
                    <a:pt x="1300529" y="404486"/>
                  </a:cubicBezTo>
                  <a:cubicBezTo>
                    <a:pt x="1285794" y="419221"/>
                    <a:pt x="1265810" y="427499"/>
                    <a:pt x="1244972" y="427499"/>
                  </a:cubicBezTo>
                  <a:lnTo>
                    <a:pt x="78570" y="427499"/>
                  </a:lnTo>
                  <a:cubicBezTo>
                    <a:pt x="35177" y="427499"/>
                    <a:pt x="0" y="392322"/>
                    <a:pt x="0" y="348929"/>
                  </a:cubicBezTo>
                  <a:lnTo>
                    <a:pt x="0" y="78570"/>
                  </a:lnTo>
                  <a:cubicBezTo>
                    <a:pt x="0" y="35177"/>
                    <a:pt x="35177" y="0"/>
                    <a:pt x="78570" y="0"/>
                  </a:cubicBezTo>
                  <a:close/>
                </a:path>
              </a:pathLst>
            </a:custGeom>
            <a:solidFill>
              <a:srgbClr val="F52A4E"/>
            </a:solidFill>
          </p:spPr>
          <p:txBody>
            <a:bodyPr/>
            <a:lstStyle/>
            <a:p>
              <a:endParaRPr lang="en-US"/>
            </a:p>
          </p:txBody>
        </p:sp>
        <p:sp>
          <p:nvSpPr>
            <p:cNvPr id="12" name="TextBox 12"/>
            <p:cNvSpPr txBox="1"/>
            <p:nvPr/>
          </p:nvSpPr>
          <p:spPr>
            <a:xfrm>
              <a:off x="0" y="-38100"/>
              <a:ext cx="1323541" cy="465599"/>
            </a:xfrm>
            <a:prstGeom prst="rect">
              <a:avLst/>
            </a:prstGeom>
          </p:spPr>
          <p:txBody>
            <a:bodyPr lIns="50800" tIns="50800" rIns="50800" bIns="50800" rtlCol="0" anchor="ctr"/>
            <a:lstStyle/>
            <a:p>
              <a:pPr marL="518157" lvl="1" indent="-259078" algn="ctr">
                <a:lnSpc>
                  <a:spcPts val="3359"/>
                </a:lnSpc>
                <a:buAutoNum type="arabicPeriod"/>
              </a:pP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Nhóm</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quy</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định</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về</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định</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thẩm</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triển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khai</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vụ</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cụ</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thể</a:t>
              </a:r>
              <a:endParaRPr lang="en-US" sz="2399" b="1" dirty="0">
                <a:solidFill>
                  <a:srgbClr val="000000"/>
                </a:solidFill>
                <a:latin typeface="Arial" panose="020B0604020202020204" pitchFamily="34" charset="0"/>
                <a:ea typeface="Canva Sans Bold"/>
                <a:cs typeface="Arial" panose="020B0604020202020204" pitchFamily="34" charset="0"/>
                <a:sym typeface="Canva Sans Bold"/>
              </a:endParaRPr>
            </a:p>
          </p:txBody>
        </p:sp>
      </p:grpSp>
      <p:grpSp>
        <p:nvGrpSpPr>
          <p:cNvPr id="13" name="Group 13"/>
          <p:cNvGrpSpPr/>
          <p:nvPr/>
        </p:nvGrpSpPr>
        <p:grpSpPr>
          <a:xfrm>
            <a:off x="12286922" y="4331920"/>
            <a:ext cx="4828392" cy="1623159"/>
            <a:chOff x="0" y="0"/>
            <a:chExt cx="1271675" cy="427499"/>
          </a:xfrm>
        </p:grpSpPr>
        <p:sp>
          <p:nvSpPr>
            <p:cNvPr id="14" name="Freeform 14"/>
            <p:cNvSpPr/>
            <p:nvPr/>
          </p:nvSpPr>
          <p:spPr>
            <a:xfrm>
              <a:off x="0" y="0"/>
              <a:ext cx="1271675" cy="427499"/>
            </a:xfrm>
            <a:custGeom>
              <a:avLst/>
              <a:gdLst/>
              <a:ahLst/>
              <a:cxnLst/>
              <a:rect l="l" t="t" r="r" b="b"/>
              <a:pathLst>
                <a:path w="1271675" h="427499">
                  <a:moveTo>
                    <a:pt x="81774" y="0"/>
                  </a:moveTo>
                  <a:lnTo>
                    <a:pt x="1189901" y="0"/>
                  </a:lnTo>
                  <a:cubicBezTo>
                    <a:pt x="1211589" y="0"/>
                    <a:pt x="1232389" y="8615"/>
                    <a:pt x="1247724" y="23951"/>
                  </a:cubicBezTo>
                  <a:cubicBezTo>
                    <a:pt x="1263060" y="39287"/>
                    <a:pt x="1271675" y="60086"/>
                    <a:pt x="1271675" y="81774"/>
                  </a:cubicBezTo>
                  <a:lnTo>
                    <a:pt x="1271675" y="345725"/>
                  </a:lnTo>
                  <a:cubicBezTo>
                    <a:pt x="1271675" y="367412"/>
                    <a:pt x="1263060" y="388212"/>
                    <a:pt x="1247724" y="403548"/>
                  </a:cubicBezTo>
                  <a:cubicBezTo>
                    <a:pt x="1232389" y="418883"/>
                    <a:pt x="1211589" y="427499"/>
                    <a:pt x="1189901" y="427499"/>
                  </a:cubicBezTo>
                  <a:lnTo>
                    <a:pt x="81774" y="427499"/>
                  </a:lnTo>
                  <a:cubicBezTo>
                    <a:pt x="60086" y="427499"/>
                    <a:pt x="39287" y="418883"/>
                    <a:pt x="23951" y="403548"/>
                  </a:cubicBezTo>
                  <a:cubicBezTo>
                    <a:pt x="8615" y="388212"/>
                    <a:pt x="0" y="367412"/>
                    <a:pt x="0" y="345725"/>
                  </a:cubicBezTo>
                  <a:lnTo>
                    <a:pt x="0" y="81774"/>
                  </a:lnTo>
                  <a:cubicBezTo>
                    <a:pt x="0" y="60086"/>
                    <a:pt x="8615" y="39287"/>
                    <a:pt x="23951" y="23951"/>
                  </a:cubicBezTo>
                  <a:cubicBezTo>
                    <a:pt x="39287" y="8615"/>
                    <a:pt x="60086" y="0"/>
                    <a:pt x="81774" y="0"/>
                  </a:cubicBezTo>
                  <a:close/>
                </a:path>
              </a:pathLst>
            </a:custGeom>
            <a:solidFill>
              <a:srgbClr val="FF7E26"/>
            </a:solidFill>
          </p:spPr>
          <p:txBody>
            <a:bodyPr/>
            <a:lstStyle/>
            <a:p>
              <a:endParaRPr lang="en-US"/>
            </a:p>
          </p:txBody>
        </p:sp>
        <p:sp>
          <p:nvSpPr>
            <p:cNvPr id="15" name="TextBox 15"/>
            <p:cNvSpPr txBox="1"/>
            <p:nvPr/>
          </p:nvSpPr>
          <p:spPr>
            <a:xfrm>
              <a:off x="0" y="-38100"/>
              <a:ext cx="1271675" cy="465599"/>
            </a:xfrm>
            <a:prstGeom prst="rect">
              <a:avLst/>
            </a:prstGeom>
          </p:spPr>
          <p:txBody>
            <a:bodyPr lIns="50800" tIns="50800" rIns="50800" bIns="50800" rtlCol="0" anchor="ctr"/>
            <a:lstStyle/>
            <a:p>
              <a:pPr algn="ctr">
                <a:lnSpc>
                  <a:spcPts val="3359"/>
                </a:lnSpc>
              </a:pPr>
              <a:r>
                <a:rPr lang="en-US" sz="2399" b="1">
                  <a:solidFill>
                    <a:srgbClr val="231F20"/>
                  </a:solidFill>
                  <a:latin typeface="Arial" panose="020B0604020202020204" pitchFamily="34" charset="0"/>
                  <a:ea typeface="Canva Sans Bold"/>
                  <a:cs typeface="Arial" panose="020B0604020202020204" pitchFamily="34" charset="0"/>
                  <a:sym typeface="Canva Sans Bold"/>
                </a:rPr>
                <a:t>2. Nhóm phân định trách nhiệm quản lý nhà nước</a:t>
              </a:r>
            </a:p>
          </p:txBody>
        </p:sp>
      </p:grpSp>
      <p:grpSp>
        <p:nvGrpSpPr>
          <p:cNvPr id="16" name="Group 16"/>
          <p:cNvGrpSpPr/>
          <p:nvPr/>
        </p:nvGrpSpPr>
        <p:grpSpPr>
          <a:xfrm>
            <a:off x="2691850" y="6053884"/>
            <a:ext cx="4828392" cy="1623159"/>
            <a:chOff x="0" y="0"/>
            <a:chExt cx="1271675" cy="427499"/>
          </a:xfrm>
        </p:grpSpPr>
        <p:sp>
          <p:nvSpPr>
            <p:cNvPr id="17" name="Freeform 17"/>
            <p:cNvSpPr/>
            <p:nvPr/>
          </p:nvSpPr>
          <p:spPr>
            <a:xfrm>
              <a:off x="0" y="0"/>
              <a:ext cx="1271675" cy="427499"/>
            </a:xfrm>
            <a:custGeom>
              <a:avLst/>
              <a:gdLst/>
              <a:ahLst/>
              <a:cxnLst/>
              <a:rect l="l" t="t" r="r" b="b"/>
              <a:pathLst>
                <a:path w="1271675" h="427499">
                  <a:moveTo>
                    <a:pt x="81774" y="0"/>
                  </a:moveTo>
                  <a:lnTo>
                    <a:pt x="1189901" y="0"/>
                  </a:lnTo>
                  <a:cubicBezTo>
                    <a:pt x="1211589" y="0"/>
                    <a:pt x="1232389" y="8615"/>
                    <a:pt x="1247724" y="23951"/>
                  </a:cubicBezTo>
                  <a:cubicBezTo>
                    <a:pt x="1263060" y="39287"/>
                    <a:pt x="1271675" y="60086"/>
                    <a:pt x="1271675" y="81774"/>
                  </a:cubicBezTo>
                  <a:lnTo>
                    <a:pt x="1271675" y="345725"/>
                  </a:lnTo>
                  <a:cubicBezTo>
                    <a:pt x="1271675" y="367412"/>
                    <a:pt x="1263060" y="388212"/>
                    <a:pt x="1247724" y="403548"/>
                  </a:cubicBezTo>
                  <a:cubicBezTo>
                    <a:pt x="1232389" y="418883"/>
                    <a:pt x="1211589" y="427499"/>
                    <a:pt x="1189901" y="427499"/>
                  </a:cubicBezTo>
                  <a:lnTo>
                    <a:pt x="81774" y="427499"/>
                  </a:lnTo>
                  <a:cubicBezTo>
                    <a:pt x="60086" y="427499"/>
                    <a:pt x="39287" y="418883"/>
                    <a:pt x="23951" y="403548"/>
                  </a:cubicBezTo>
                  <a:cubicBezTo>
                    <a:pt x="8615" y="388212"/>
                    <a:pt x="0" y="367412"/>
                    <a:pt x="0" y="345725"/>
                  </a:cubicBezTo>
                  <a:lnTo>
                    <a:pt x="0" y="81774"/>
                  </a:lnTo>
                  <a:cubicBezTo>
                    <a:pt x="0" y="60086"/>
                    <a:pt x="8615" y="39287"/>
                    <a:pt x="23951" y="23951"/>
                  </a:cubicBezTo>
                  <a:cubicBezTo>
                    <a:pt x="39287" y="8615"/>
                    <a:pt x="60086" y="0"/>
                    <a:pt x="81774" y="0"/>
                  </a:cubicBezTo>
                  <a:close/>
                </a:path>
              </a:pathLst>
            </a:custGeom>
            <a:solidFill>
              <a:srgbClr val="EBAD00"/>
            </a:solidFill>
          </p:spPr>
          <p:txBody>
            <a:bodyPr/>
            <a:lstStyle/>
            <a:p>
              <a:endParaRPr lang="en-US"/>
            </a:p>
          </p:txBody>
        </p:sp>
        <p:sp>
          <p:nvSpPr>
            <p:cNvPr id="18" name="TextBox 18"/>
            <p:cNvSpPr txBox="1"/>
            <p:nvPr/>
          </p:nvSpPr>
          <p:spPr>
            <a:xfrm>
              <a:off x="0" y="-38100"/>
              <a:ext cx="1271675" cy="465599"/>
            </a:xfrm>
            <a:prstGeom prst="rect">
              <a:avLst/>
            </a:prstGeom>
          </p:spPr>
          <p:txBody>
            <a:bodyPr lIns="50800" tIns="50800" rIns="50800" bIns="50800" rtlCol="0" anchor="ctr"/>
            <a:lstStyle/>
            <a:p>
              <a:pPr algn="ctr">
                <a:lnSpc>
                  <a:spcPts val="3359"/>
                </a:lnSpc>
              </a:pPr>
              <a:r>
                <a:rPr lang="en-US" sz="2399" b="1">
                  <a:solidFill>
                    <a:srgbClr val="000000"/>
                  </a:solidFill>
                  <a:latin typeface="Arial" panose="020B0604020202020204" pitchFamily="34" charset="0"/>
                  <a:ea typeface="Canva Sans Bold"/>
                  <a:cs typeface="Arial" panose="020B0604020202020204" pitchFamily="34" charset="0"/>
                  <a:sym typeface="Canva Sans Bold"/>
                </a:rPr>
                <a:t>3. Nhóm trình tự, thủ tục thực hiện</a:t>
              </a:r>
            </a:p>
          </p:txBody>
        </p:sp>
      </p:grpSp>
      <p:grpSp>
        <p:nvGrpSpPr>
          <p:cNvPr id="19" name="Group 19"/>
          <p:cNvGrpSpPr/>
          <p:nvPr/>
        </p:nvGrpSpPr>
        <p:grpSpPr>
          <a:xfrm>
            <a:off x="10808380" y="7448562"/>
            <a:ext cx="4893182" cy="2030402"/>
            <a:chOff x="0" y="-60176"/>
            <a:chExt cx="1288739" cy="534756"/>
          </a:xfrm>
        </p:grpSpPr>
        <p:sp>
          <p:nvSpPr>
            <p:cNvPr id="20" name="Freeform 20"/>
            <p:cNvSpPr/>
            <p:nvPr/>
          </p:nvSpPr>
          <p:spPr>
            <a:xfrm>
              <a:off x="17064" y="-60176"/>
              <a:ext cx="1271675" cy="474580"/>
            </a:xfrm>
            <a:custGeom>
              <a:avLst/>
              <a:gdLst/>
              <a:ahLst/>
              <a:cxnLst/>
              <a:rect l="l" t="t" r="r" b="b"/>
              <a:pathLst>
                <a:path w="1271675" h="474580">
                  <a:moveTo>
                    <a:pt x="81774" y="0"/>
                  </a:moveTo>
                  <a:lnTo>
                    <a:pt x="1189901" y="0"/>
                  </a:lnTo>
                  <a:cubicBezTo>
                    <a:pt x="1211589" y="0"/>
                    <a:pt x="1232389" y="8615"/>
                    <a:pt x="1247724" y="23951"/>
                  </a:cubicBezTo>
                  <a:cubicBezTo>
                    <a:pt x="1263060" y="39287"/>
                    <a:pt x="1271675" y="60086"/>
                    <a:pt x="1271675" y="81774"/>
                  </a:cubicBezTo>
                  <a:lnTo>
                    <a:pt x="1271675" y="392806"/>
                  </a:lnTo>
                  <a:cubicBezTo>
                    <a:pt x="1271675" y="414494"/>
                    <a:pt x="1263060" y="435293"/>
                    <a:pt x="1247724" y="450629"/>
                  </a:cubicBezTo>
                  <a:cubicBezTo>
                    <a:pt x="1232389" y="465965"/>
                    <a:pt x="1211589" y="474580"/>
                    <a:pt x="1189901" y="474580"/>
                  </a:cubicBezTo>
                  <a:lnTo>
                    <a:pt x="81774" y="474580"/>
                  </a:lnTo>
                  <a:cubicBezTo>
                    <a:pt x="60086" y="474580"/>
                    <a:pt x="39287" y="465965"/>
                    <a:pt x="23951" y="450629"/>
                  </a:cubicBezTo>
                  <a:cubicBezTo>
                    <a:pt x="8615" y="435293"/>
                    <a:pt x="0" y="414494"/>
                    <a:pt x="0" y="392806"/>
                  </a:cubicBezTo>
                  <a:lnTo>
                    <a:pt x="0" y="81774"/>
                  </a:lnTo>
                  <a:cubicBezTo>
                    <a:pt x="0" y="60086"/>
                    <a:pt x="8615" y="39287"/>
                    <a:pt x="23951" y="23951"/>
                  </a:cubicBezTo>
                  <a:cubicBezTo>
                    <a:pt x="39287" y="8615"/>
                    <a:pt x="60086" y="0"/>
                    <a:pt x="81774" y="0"/>
                  </a:cubicBezTo>
                  <a:close/>
                </a:path>
              </a:pathLst>
            </a:custGeom>
            <a:solidFill>
              <a:srgbClr val="20E1ED"/>
            </a:solidFill>
          </p:spPr>
          <p:txBody>
            <a:bodyPr/>
            <a:lstStyle/>
            <a:p>
              <a:endParaRPr lang="en-US"/>
            </a:p>
          </p:txBody>
        </p:sp>
        <p:sp>
          <p:nvSpPr>
            <p:cNvPr id="21" name="TextBox 21"/>
            <p:cNvSpPr txBox="1"/>
            <p:nvPr/>
          </p:nvSpPr>
          <p:spPr>
            <a:xfrm>
              <a:off x="0" y="-38100"/>
              <a:ext cx="1271675" cy="512680"/>
            </a:xfrm>
            <a:prstGeom prst="rect">
              <a:avLst/>
            </a:prstGeom>
          </p:spPr>
          <p:txBody>
            <a:bodyPr lIns="50800" tIns="50800" rIns="50800" bIns="50800" rtlCol="0" anchor="ctr"/>
            <a:lstStyle/>
            <a:p>
              <a:pPr algn="ctr">
                <a:lnSpc>
                  <a:spcPts val="3359"/>
                </a:lnSpc>
              </a:pP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4.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Quy</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định</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chuyển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tiếp</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trong</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quá</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trình</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chuyển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giao</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vụ</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giữa</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cơ</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quan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a:t>
              </a:r>
            </a:p>
            <a:p>
              <a:pPr algn="ctr">
                <a:lnSpc>
                  <a:spcPts val="3359"/>
                </a:lnSpc>
              </a:pPr>
              <a:endParaRPr lang="en-US" sz="2399" b="1" dirty="0">
                <a:solidFill>
                  <a:srgbClr val="000000"/>
                </a:solidFill>
                <a:latin typeface="Arial" panose="020B0604020202020204" pitchFamily="34" charset="0"/>
                <a:ea typeface="Canva Sans Bold"/>
                <a:cs typeface="Arial" panose="020B0604020202020204" pitchFamily="34" charset="0"/>
                <a:sym typeface="Canva Sans Bold"/>
              </a:endParaRPr>
            </a:p>
          </p:txBody>
        </p:sp>
      </p:grpSp>
      <p:sp>
        <p:nvSpPr>
          <p:cNvPr id="22" name="Freeform 22"/>
          <p:cNvSpPr/>
          <p:nvPr/>
        </p:nvSpPr>
        <p:spPr>
          <a:xfrm>
            <a:off x="11009000" y="4628997"/>
            <a:ext cx="955717" cy="1424888"/>
          </a:xfrm>
          <a:custGeom>
            <a:avLst/>
            <a:gdLst/>
            <a:ahLst/>
            <a:cxnLst/>
            <a:rect l="l" t="t" r="r" b="b"/>
            <a:pathLst>
              <a:path w="955717" h="1424888">
                <a:moveTo>
                  <a:pt x="0" y="0"/>
                </a:moveTo>
                <a:lnTo>
                  <a:pt x="955717" y="0"/>
                </a:lnTo>
                <a:lnTo>
                  <a:pt x="955717" y="1424887"/>
                </a:lnTo>
                <a:lnTo>
                  <a:pt x="0" y="1424887"/>
                </a:lnTo>
                <a:lnTo>
                  <a:pt x="0" y="0"/>
                </a:lnTo>
                <a:close/>
              </a:path>
            </a:pathLst>
          </a:custGeom>
          <a:blipFill>
            <a:blip r:embed="rId4"/>
            <a:stretch>
              <a:fillRect/>
            </a:stretch>
          </a:blipFill>
        </p:spPr>
        <p:txBody>
          <a:bodyPr/>
          <a:lstStyle/>
          <a:p>
            <a:endParaRPr lang="en-US"/>
          </a:p>
        </p:txBody>
      </p:sp>
      <p:sp>
        <p:nvSpPr>
          <p:cNvPr id="23" name="TextBox 23"/>
          <p:cNvSpPr txBox="1"/>
          <p:nvPr/>
        </p:nvSpPr>
        <p:spPr>
          <a:xfrm>
            <a:off x="3289197" y="1824441"/>
            <a:ext cx="12347575" cy="517948"/>
          </a:xfrm>
          <a:prstGeom prst="rect">
            <a:avLst/>
          </a:prstGeom>
        </p:spPr>
        <p:txBody>
          <a:bodyPr lIns="0" tIns="0" rIns="0" bIns="0" rtlCol="0" anchor="t">
            <a:spAutoFit/>
          </a:bodyPr>
          <a:lstStyle/>
          <a:p>
            <a:pPr algn="ctr">
              <a:lnSpc>
                <a:spcPts val="4299"/>
              </a:lnSpc>
              <a:spcBef>
                <a:spcPct val="0"/>
              </a:spcBef>
            </a:pPr>
            <a:r>
              <a:rPr lang="en-US" sz="3070">
                <a:solidFill>
                  <a:srgbClr val="FFFFFF"/>
                </a:solidFill>
                <a:latin typeface="Arial" panose="020B0604020202020204" pitchFamily="34" charset="0"/>
                <a:ea typeface="Canva Sans"/>
                <a:cs typeface="Arial" panose="020B0604020202020204" pitchFamily="34" charset="0"/>
                <a:sym typeface="Canva Sans"/>
              </a:rPr>
              <a:t>Nghị định tập trung vào 04 nhóm quy định chính</a:t>
            </a:r>
          </a:p>
        </p:txBody>
      </p:sp>
      <p:sp>
        <p:nvSpPr>
          <p:cNvPr id="24" name="Freeform 24"/>
          <p:cNvSpPr/>
          <p:nvPr/>
        </p:nvSpPr>
        <p:spPr>
          <a:xfrm flipH="1" flipV="1">
            <a:off x="5939000" y="-2857235"/>
            <a:ext cx="14063641" cy="5378432"/>
          </a:xfrm>
          <a:custGeom>
            <a:avLst/>
            <a:gdLst/>
            <a:ahLst/>
            <a:cxnLst/>
            <a:rect l="l" t="t" r="r" b="b"/>
            <a:pathLst>
              <a:path w="14063641" h="5378432">
                <a:moveTo>
                  <a:pt x="14063640" y="5378432"/>
                </a:moveTo>
                <a:lnTo>
                  <a:pt x="0" y="5378432"/>
                </a:lnTo>
                <a:lnTo>
                  <a:pt x="0" y="0"/>
                </a:lnTo>
                <a:lnTo>
                  <a:pt x="14063640" y="0"/>
                </a:lnTo>
                <a:lnTo>
                  <a:pt x="14063640" y="5378432"/>
                </a:lnTo>
                <a:close/>
              </a:path>
            </a:pathLst>
          </a:custGeom>
          <a:blipFill>
            <a:blip r:embed="rId5">
              <a:extLst>
                <a:ext uri="{96DAC541-7B7A-43D3-8B79-37D633B846F1}">
                  <asvg:svgBlip xmlns:asvg="http://schemas.microsoft.com/office/drawing/2016/SVG/main" xmlns="" r:embed="rId6"/>
                </a:ext>
              </a:extLst>
            </a:blip>
            <a:stretch>
              <a:fillRect t="-79322" b="-82160"/>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1689096" y="3709523"/>
            <a:ext cx="16378302" cy="4710577"/>
          </a:xfrm>
          <a:custGeom>
            <a:avLst/>
            <a:gdLst/>
            <a:ahLst/>
            <a:cxnLst/>
            <a:rect l="l" t="t" r="r" b="b"/>
            <a:pathLst>
              <a:path w="16378302" h="5659494">
                <a:moveTo>
                  <a:pt x="0" y="0"/>
                </a:moveTo>
                <a:lnTo>
                  <a:pt x="16378302" y="0"/>
                </a:lnTo>
                <a:lnTo>
                  <a:pt x="16378302" y="5659494"/>
                </a:lnTo>
                <a:lnTo>
                  <a:pt x="0" y="5659494"/>
                </a:lnTo>
                <a:lnTo>
                  <a:pt x="0" y="0"/>
                </a:lnTo>
                <a:close/>
              </a:path>
            </a:pathLst>
          </a:custGeom>
          <a:blipFill>
            <a:blip r:embed="rId2"/>
            <a:stretch>
              <a:fillRect t="-3176" b="-3176"/>
            </a:stretch>
          </a:blipFill>
        </p:spPr>
        <p:txBody>
          <a:bodyPr/>
          <a:lstStyle/>
          <a:p>
            <a:endParaRPr lang="en-US"/>
          </a:p>
        </p:txBody>
      </p:sp>
      <p:sp>
        <p:nvSpPr>
          <p:cNvPr id="3" name="Freeform 3"/>
          <p:cNvSpPr/>
          <p:nvPr/>
        </p:nvSpPr>
        <p:spPr>
          <a:xfrm>
            <a:off x="1143000" y="1542375"/>
            <a:ext cx="17699095" cy="3696441"/>
          </a:xfrm>
          <a:custGeom>
            <a:avLst/>
            <a:gdLst/>
            <a:ahLst/>
            <a:cxnLst/>
            <a:rect l="l" t="t" r="r" b="b"/>
            <a:pathLst>
              <a:path w="17699095" h="3696441">
                <a:moveTo>
                  <a:pt x="0" y="0"/>
                </a:moveTo>
                <a:lnTo>
                  <a:pt x="17699095" y="0"/>
                </a:lnTo>
                <a:lnTo>
                  <a:pt x="17699095" y="3696442"/>
                </a:lnTo>
                <a:lnTo>
                  <a:pt x="0" y="3696442"/>
                </a:lnTo>
                <a:lnTo>
                  <a:pt x="0" y="0"/>
                </a:lnTo>
                <a:close/>
              </a:path>
            </a:pathLst>
          </a:custGeom>
          <a:blipFill>
            <a:blip r:embed="rId3"/>
            <a:stretch>
              <a:fillRect l="-92" t="-3317" b="-3317"/>
            </a:stretch>
          </a:blipFill>
        </p:spPr>
        <p:txBody>
          <a:bodyPr/>
          <a:lstStyle/>
          <a:p>
            <a:endParaRPr lang="en-US"/>
          </a:p>
        </p:txBody>
      </p:sp>
      <p:grpSp>
        <p:nvGrpSpPr>
          <p:cNvPr id="4" name="Group 4"/>
          <p:cNvGrpSpPr/>
          <p:nvPr/>
        </p:nvGrpSpPr>
        <p:grpSpPr>
          <a:xfrm>
            <a:off x="440499" y="389930"/>
            <a:ext cx="12999530" cy="822152"/>
            <a:chOff x="0" y="0"/>
            <a:chExt cx="6488568" cy="410368"/>
          </a:xfrm>
        </p:grpSpPr>
        <p:sp>
          <p:nvSpPr>
            <p:cNvPr id="5" name="Freeform 5"/>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6" name="TextBox 6"/>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7" name="Group 7"/>
          <p:cNvGrpSpPr/>
          <p:nvPr/>
        </p:nvGrpSpPr>
        <p:grpSpPr>
          <a:xfrm>
            <a:off x="0" y="389930"/>
            <a:ext cx="880998" cy="904801"/>
            <a:chOff x="0" y="0"/>
            <a:chExt cx="221364" cy="227345"/>
          </a:xfrm>
        </p:grpSpPr>
        <p:sp>
          <p:nvSpPr>
            <p:cNvPr id="8" name="Freeform 8"/>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9" name="TextBox 9"/>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10" name="Group 10"/>
          <p:cNvGrpSpPr/>
          <p:nvPr/>
        </p:nvGrpSpPr>
        <p:grpSpPr>
          <a:xfrm>
            <a:off x="0" y="3250719"/>
            <a:ext cx="5196078" cy="857139"/>
            <a:chOff x="0" y="0"/>
            <a:chExt cx="6488568" cy="1070347"/>
          </a:xfrm>
        </p:grpSpPr>
        <p:sp>
          <p:nvSpPr>
            <p:cNvPr id="11" name="Freeform 11"/>
            <p:cNvSpPr/>
            <p:nvPr/>
          </p:nvSpPr>
          <p:spPr>
            <a:xfrm>
              <a:off x="0" y="0"/>
              <a:ext cx="6488568" cy="1070347"/>
            </a:xfrm>
            <a:custGeom>
              <a:avLst/>
              <a:gdLst/>
              <a:ahLst/>
              <a:cxnLst/>
              <a:rect l="l" t="t" r="r" b="b"/>
              <a:pathLst>
                <a:path w="6488568" h="1070347">
                  <a:moveTo>
                    <a:pt x="0" y="0"/>
                  </a:moveTo>
                  <a:lnTo>
                    <a:pt x="6285368" y="0"/>
                  </a:lnTo>
                  <a:lnTo>
                    <a:pt x="6488568" y="535173"/>
                  </a:lnTo>
                  <a:lnTo>
                    <a:pt x="6285368"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2" name="TextBox 12"/>
            <p:cNvSpPr txBox="1"/>
            <p:nvPr/>
          </p:nvSpPr>
          <p:spPr>
            <a:xfrm>
              <a:off x="177800" y="-47625"/>
              <a:ext cx="6234568" cy="1117972"/>
            </a:xfrm>
            <a:prstGeom prst="rect">
              <a:avLst/>
            </a:prstGeom>
          </p:spPr>
          <p:txBody>
            <a:bodyPr lIns="50800" tIns="50800" rIns="50800" bIns="50800" rtlCol="0" anchor="ctr"/>
            <a:lstStyle/>
            <a:p>
              <a:pPr marL="431802" lvl="1" indent="-215901" algn="ctr">
                <a:lnSpc>
                  <a:spcPts val="2800"/>
                </a:lnSpc>
                <a:buAutoNum type="arabicPeriod"/>
              </a:pPr>
              <a:r>
                <a:rPr lang="en-US" sz="2000" b="1" spc="64">
                  <a:solidFill>
                    <a:srgbClr val="F2FF00"/>
                  </a:solidFill>
                  <a:latin typeface="Arial" panose="020B0604020202020204" pitchFamily="34" charset="0"/>
                  <a:ea typeface="Canva Sans Bold"/>
                  <a:cs typeface="Arial" panose="020B0604020202020204" pitchFamily="34" charset="0"/>
                  <a:sym typeface="Canva Sans Bold"/>
                </a:rPr>
                <a:t>Đối với lĩnh vực hộ tịch</a:t>
              </a:r>
            </a:p>
          </p:txBody>
        </p:sp>
      </p:grpSp>
      <p:sp>
        <p:nvSpPr>
          <p:cNvPr id="13" name="TextBox 13"/>
          <p:cNvSpPr txBox="1"/>
          <p:nvPr/>
        </p:nvSpPr>
        <p:spPr>
          <a:xfrm>
            <a:off x="3502525" y="4892123"/>
            <a:ext cx="12751444" cy="1606530"/>
          </a:xfrm>
          <a:prstGeom prst="rect">
            <a:avLst/>
          </a:prstGeom>
        </p:spPr>
        <p:txBody>
          <a:bodyPr lIns="0" tIns="0" rIns="0" bIns="0" rtlCol="0" anchor="t">
            <a:spAutoFit/>
          </a:bodyPr>
          <a:lstStyle/>
          <a:p>
            <a:pPr algn="just">
              <a:lnSpc>
                <a:spcPts val="3245"/>
              </a:lnSpc>
              <a:spcBef>
                <a:spcPct val="0"/>
              </a:spcBef>
            </a:pPr>
            <a:r>
              <a:rPr lang="en-US" sz="2318" dirty="0" err="1">
                <a:solidFill>
                  <a:srgbClr val="FFFFFF"/>
                </a:solidFill>
                <a:latin typeface="Arial" panose="020B0604020202020204" pitchFamily="34" charset="0"/>
                <a:ea typeface="Canva Sans"/>
                <a:cs typeface="Arial" panose="020B0604020202020204" pitchFamily="34" charset="0"/>
                <a:sym typeface="Canva Sans"/>
              </a:rPr>
              <a:t>Thẩm</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đăng</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ký</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hộ</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của</a:t>
            </a:r>
            <a:r>
              <a:rPr lang="en-US" sz="2318" dirty="0">
                <a:solidFill>
                  <a:srgbClr val="FFFFFF"/>
                </a:solidFill>
                <a:latin typeface="Arial" panose="020B0604020202020204" pitchFamily="34" charset="0"/>
                <a:ea typeface="Canva Sans"/>
                <a:cs typeface="Arial" panose="020B0604020202020204" pitchFamily="34" charset="0"/>
                <a:sym typeface="Canva Sans"/>
              </a:rPr>
              <a:t> UBND </a:t>
            </a:r>
            <a:r>
              <a:rPr lang="en-US" sz="2318" dirty="0" err="1">
                <a:solidFill>
                  <a:srgbClr val="FFFFFF"/>
                </a:solidFill>
                <a:latin typeface="Arial" panose="020B0604020202020204" pitchFamily="34" charset="0"/>
                <a:ea typeface="Canva Sans"/>
                <a:cs typeface="Arial" panose="020B0604020202020204" pitchFamily="34" charset="0"/>
                <a:sym typeface="Canva Sans"/>
              </a:rPr>
              <a:t>cấp</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huyện</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chuyển</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giao</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cho</a:t>
            </a:r>
            <a:r>
              <a:rPr lang="en-US" sz="2318" dirty="0">
                <a:solidFill>
                  <a:srgbClr val="FFFFFF"/>
                </a:solidFill>
                <a:latin typeface="Arial" panose="020B0604020202020204" pitchFamily="34" charset="0"/>
                <a:ea typeface="Canva Sans"/>
                <a:cs typeface="Arial" panose="020B0604020202020204" pitchFamily="34" charset="0"/>
                <a:sym typeface="Canva Sans"/>
              </a:rPr>
              <a:t> UBND </a:t>
            </a:r>
            <a:r>
              <a:rPr lang="en-US" sz="2318" dirty="0" err="1">
                <a:solidFill>
                  <a:srgbClr val="FFFFFF"/>
                </a:solidFill>
                <a:latin typeface="Arial" panose="020B0604020202020204" pitchFamily="34" charset="0"/>
                <a:ea typeface="Canva Sans"/>
                <a:cs typeface="Arial" panose="020B0604020202020204" pitchFamily="34" charset="0"/>
                <a:sym typeface="Canva Sans"/>
              </a:rPr>
              <a:t>cấp</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xã</a:t>
            </a:r>
            <a:r>
              <a:rPr lang="en-US" sz="2318" dirty="0">
                <a:solidFill>
                  <a:srgbClr val="FFFFFF"/>
                </a:solidFill>
                <a:latin typeface="Arial" panose="020B0604020202020204" pitchFamily="34" charset="0"/>
                <a:ea typeface="Canva Sans"/>
                <a:cs typeface="Arial" panose="020B0604020202020204" pitchFamily="34" charset="0"/>
                <a:sym typeface="Canva Sans"/>
              </a:rPr>
              <a:t> </a:t>
            </a:r>
          </a:p>
          <a:p>
            <a:pPr algn="just">
              <a:lnSpc>
                <a:spcPts val="3245"/>
              </a:lnSpc>
              <a:spcBef>
                <a:spcPct val="0"/>
              </a:spcBef>
            </a:pPr>
            <a:endParaRPr lang="en-US" sz="2318" dirty="0">
              <a:solidFill>
                <a:srgbClr val="FFFFFF"/>
              </a:solidFill>
              <a:latin typeface="Arial" panose="020B0604020202020204" pitchFamily="34" charset="0"/>
              <a:ea typeface="Canva Sans"/>
              <a:cs typeface="Arial" panose="020B0604020202020204" pitchFamily="34" charset="0"/>
              <a:sym typeface="Canva Sans"/>
            </a:endParaRPr>
          </a:p>
          <a:p>
            <a:pPr algn="just">
              <a:lnSpc>
                <a:spcPts val="3245"/>
              </a:lnSpc>
              <a:spcBef>
                <a:spcPct val="0"/>
              </a:spcBef>
            </a:pPr>
            <a:r>
              <a:rPr lang="en-US" sz="2318" dirty="0">
                <a:solidFill>
                  <a:srgbClr val="FFFFFF"/>
                </a:solidFill>
                <a:latin typeface="Arial" panose="020B0604020202020204" pitchFamily="34" charset="0"/>
                <a:ea typeface="Canva Sans"/>
                <a:cs typeface="Arial" panose="020B0604020202020204" pitchFamily="34" charset="0"/>
                <a:sym typeface="Canva Sans"/>
              </a:rPr>
              <a:t>UBND </a:t>
            </a:r>
            <a:r>
              <a:rPr lang="en-US" sz="2318" dirty="0" err="1">
                <a:solidFill>
                  <a:srgbClr val="FFFFFF"/>
                </a:solidFill>
                <a:latin typeface="Arial" panose="020B0604020202020204" pitchFamily="34" charset="0"/>
                <a:ea typeface="Canva Sans"/>
                <a:cs typeface="Arial" panose="020B0604020202020204" pitchFamily="34" charset="0"/>
                <a:sym typeface="Canva Sans"/>
              </a:rPr>
              <a:t>cấp</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xã</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tiếp</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tục</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thực</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hiện</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các</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vụ</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về</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đăng</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ký</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hộ</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có</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yếu</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tố</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nước</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ngoài</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và</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việc</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khai</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thác</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sử</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dụng</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Cơ</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sở</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dữ</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liệu</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hộ</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điện</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tử</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của</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cơ</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quan</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đăng</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ký</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hộ</a:t>
            </a: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318" dirty="0">
                <a:solidFill>
                  <a:srgbClr val="FFFFFF"/>
                </a:solidFill>
                <a:latin typeface="Arial" panose="020B0604020202020204" pitchFamily="34" charset="0"/>
                <a:ea typeface="Canva Sans"/>
                <a:cs typeface="Arial" panose="020B0604020202020204" pitchFamily="34" charset="0"/>
                <a:sym typeface="Canva Sans"/>
              </a:rPr>
              <a:t>, bao </a:t>
            </a:r>
            <a:r>
              <a:rPr lang="en-US" sz="2318" dirty="0" err="1">
                <a:solidFill>
                  <a:srgbClr val="FFFFFF"/>
                </a:solidFill>
                <a:latin typeface="Arial" panose="020B0604020202020204" pitchFamily="34" charset="0"/>
                <a:ea typeface="Canva Sans"/>
                <a:cs typeface="Arial" panose="020B0604020202020204" pitchFamily="34" charset="0"/>
                <a:sym typeface="Canva Sans"/>
              </a:rPr>
              <a:t>gồm</a:t>
            </a:r>
            <a:r>
              <a:rPr lang="en-US" sz="2318" dirty="0">
                <a:solidFill>
                  <a:srgbClr val="FFFFFF"/>
                </a:solidFill>
                <a:latin typeface="Arial" panose="020B0604020202020204" pitchFamily="34" charset="0"/>
                <a:ea typeface="Canva Sans"/>
                <a:cs typeface="Arial" panose="020B0604020202020204" pitchFamily="34" charset="0"/>
                <a:sym typeface="Canva Sans"/>
              </a:rPr>
              <a:t>:</a:t>
            </a:r>
          </a:p>
        </p:txBody>
      </p:sp>
      <p:sp>
        <p:nvSpPr>
          <p:cNvPr id="14" name="TextBox 14"/>
          <p:cNvSpPr txBox="1"/>
          <p:nvPr/>
        </p:nvSpPr>
        <p:spPr>
          <a:xfrm>
            <a:off x="4533837" y="2161428"/>
            <a:ext cx="10688820" cy="409875"/>
          </a:xfrm>
          <a:prstGeom prst="rect">
            <a:avLst/>
          </a:prstGeom>
        </p:spPr>
        <p:txBody>
          <a:bodyPr lIns="0" tIns="0" rIns="0" bIns="0" rtlCol="0" anchor="t">
            <a:spAutoFit/>
          </a:bodyPr>
          <a:lstStyle/>
          <a:p>
            <a:pPr algn="ctr">
              <a:lnSpc>
                <a:spcPts val="3448"/>
              </a:lnSpc>
              <a:spcBef>
                <a:spcPct val="0"/>
              </a:spcBef>
            </a:pP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A.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Đối</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nhóm</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thẩm</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quyền</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triển</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khai</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nghiệp</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vụ</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cụ</a:t>
            </a:r>
            <a:r>
              <a:rPr lang="en-US" sz="246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63" b="1" dirty="0" err="1">
                <a:solidFill>
                  <a:srgbClr val="FFFFFF"/>
                </a:solidFill>
                <a:latin typeface="Arial" panose="020B0604020202020204" pitchFamily="34" charset="0"/>
                <a:ea typeface="Canva Sans Bold"/>
                <a:cs typeface="Arial" panose="020B0604020202020204" pitchFamily="34" charset="0"/>
                <a:sym typeface="Canva Sans Bold"/>
              </a:rPr>
              <a:t>thể</a:t>
            </a:r>
            <a:endParaRPr lang="en-US" sz="2463" b="1" dirty="0">
              <a:solidFill>
                <a:srgbClr val="FFFFFF"/>
              </a:solidFill>
              <a:latin typeface="Arial" panose="020B0604020202020204" pitchFamily="34" charset="0"/>
              <a:ea typeface="Canva Sans Bold"/>
              <a:cs typeface="Arial" panose="020B0604020202020204" pitchFamily="34" charset="0"/>
              <a:sym typeface="Canva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2"/>
            <a:stretch>
              <a:fillRect l="-92" t="-3317" b="-3317"/>
            </a:stretch>
          </a:blipFill>
        </p:spPr>
        <p:txBody>
          <a:bodyPr/>
          <a:lstStyle/>
          <a:p>
            <a:endParaRPr lang="en-US"/>
          </a:p>
        </p:txBody>
      </p:sp>
      <p:grpSp>
        <p:nvGrpSpPr>
          <p:cNvPr id="3" name="Group 3"/>
          <p:cNvGrpSpPr/>
          <p:nvPr/>
        </p:nvGrpSpPr>
        <p:grpSpPr>
          <a:xfrm>
            <a:off x="440499" y="389930"/>
            <a:ext cx="12999530" cy="822152"/>
            <a:chOff x="0" y="0"/>
            <a:chExt cx="6488568" cy="410368"/>
          </a:xfrm>
        </p:grpSpPr>
        <p:sp>
          <p:nvSpPr>
            <p:cNvPr id="4" name="Freeform 4"/>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5" name="TextBox 5"/>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6" name="Group 6"/>
          <p:cNvGrpSpPr/>
          <p:nvPr/>
        </p:nvGrpSpPr>
        <p:grpSpPr>
          <a:xfrm>
            <a:off x="0" y="389930"/>
            <a:ext cx="880998" cy="904801"/>
            <a:chOff x="0" y="0"/>
            <a:chExt cx="221364" cy="227345"/>
          </a:xfrm>
        </p:grpSpPr>
        <p:sp>
          <p:nvSpPr>
            <p:cNvPr id="7" name="Freeform 7"/>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8" name="TextBox 8"/>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9" name="Group 9"/>
          <p:cNvGrpSpPr/>
          <p:nvPr/>
        </p:nvGrpSpPr>
        <p:grpSpPr>
          <a:xfrm>
            <a:off x="0" y="2528834"/>
            <a:ext cx="4220288" cy="696174"/>
            <a:chOff x="0" y="0"/>
            <a:chExt cx="6488568" cy="1070347"/>
          </a:xfrm>
        </p:grpSpPr>
        <p:sp>
          <p:nvSpPr>
            <p:cNvPr id="10" name="Freeform 10"/>
            <p:cNvSpPr/>
            <p:nvPr/>
          </p:nvSpPr>
          <p:spPr>
            <a:xfrm>
              <a:off x="0" y="0"/>
              <a:ext cx="6488568" cy="1070347"/>
            </a:xfrm>
            <a:custGeom>
              <a:avLst/>
              <a:gdLst/>
              <a:ahLst/>
              <a:cxnLst/>
              <a:rect l="l" t="t" r="r" b="b"/>
              <a:pathLst>
                <a:path w="6488568" h="1070347">
                  <a:moveTo>
                    <a:pt x="0" y="0"/>
                  </a:moveTo>
                  <a:lnTo>
                    <a:pt x="6285368" y="0"/>
                  </a:lnTo>
                  <a:lnTo>
                    <a:pt x="6488568" y="535173"/>
                  </a:lnTo>
                  <a:lnTo>
                    <a:pt x="6285368"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1" name="TextBox 11"/>
            <p:cNvSpPr txBox="1"/>
            <p:nvPr/>
          </p:nvSpPr>
          <p:spPr>
            <a:xfrm>
              <a:off x="177800" y="-47625"/>
              <a:ext cx="6234568" cy="1117972"/>
            </a:xfrm>
            <a:prstGeom prst="rect">
              <a:avLst/>
            </a:prstGeom>
          </p:spPr>
          <p:txBody>
            <a:bodyPr lIns="50800" tIns="50800" rIns="50800" bIns="50800" rtlCol="0" anchor="ctr"/>
            <a:lstStyle/>
            <a:p>
              <a:pPr marL="431802" lvl="1" indent="-215901" algn="ctr">
                <a:lnSpc>
                  <a:spcPts val="2800"/>
                </a:lnSpc>
                <a:buAutoNum type="arabicPeriod"/>
              </a:pPr>
              <a:r>
                <a:rPr lang="en-US" sz="2000" b="1" spc="64">
                  <a:solidFill>
                    <a:srgbClr val="F2FF00"/>
                  </a:solidFill>
                  <a:latin typeface="Arial" panose="020B0604020202020204" pitchFamily="34" charset="0"/>
                  <a:ea typeface="Canva Sans Bold"/>
                  <a:cs typeface="Arial" panose="020B0604020202020204" pitchFamily="34" charset="0"/>
                  <a:sym typeface="Canva Sans Bold"/>
                </a:rPr>
                <a:t>Đối với lĩnh vực hộ tịch</a:t>
              </a:r>
            </a:p>
          </p:txBody>
        </p:sp>
      </p:grpSp>
      <p:sp>
        <p:nvSpPr>
          <p:cNvPr id="12" name="Freeform 12"/>
          <p:cNvSpPr/>
          <p:nvPr/>
        </p:nvSpPr>
        <p:spPr>
          <a:xfrm>
            <a:off x="0" y="3472658"/>
            <a:ext cx="16509140" cy="3161078"/>
          </a:xfrm>
          <a:custGeom>
            <a:avLst/>
            <a:gdLst/>
            <a:ahLst/>
            <a:cxnLst/>
            <a:rect l="l" t="t" r="r" b="b"/>
            <a:pathLst>
              <a:path w="16509140" h="3161078">
                <a:moveTo>
                  <a:pt x="0" y="0"/>
                </a:moveTo>
                <a:lnTo>
                  <a:pt x="16509140" y="0"/>
                </a:lnTo>
                <a:lnTo>
                  <a:pt x="16509140" y="3161077"/>
                </a:lnTo>
                <a:lnTo>
                  <a:pt x="0" y="3161077"/>
                </a:lnTo>
                <a:lnTo>
                  <a:pt x="0" y="0"/>
                </a:lnTo>
                <a:close/>
              </a:path>
            </a:pathLst>
          </a:custGeom>
          <a:blipFill>
            <a:blip r:embed="rId3"/>
            <a:stretch>
              <a:fillRect l="-2820" r="-2820"/>
            </a:stretch>
          </a:blipFill>
        </p:spPr>
        <p:txBody>
          <a:bodyPr/>
          <a:lstStyle/>
          <a:p>
            <a:endParaRPr lang="en-US"/>
          </a:p>
        </p:txBody>
      </p:sp>
      <p:sp>
        <p:nvSpPr>
          <p:cNvPr id="13" name="TextBox 13"/>
          <p:cNvSpPr txBox="1"/>
          <p:nvPr/>
        </p:nvSpPr>
        <p:spPr>
          <a:xfrm>
            <a:off x="4533838" y="1502216"/>
            <a:ext cx="10688820" cy="409875"/>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A. Đối với nhóm phân định thẩm quyền triển khai các nghiệp vụ cụ thể</a:t>
            </a:r>
          </a:p>
        </p:txBody>
      </p:sp>
      <p:sp>
        <p:nvSpPr>
          <p:cNvPr id="14" name="TextBox 14"/>
          <p:cNvSpPr txBox="1"/>
          <p:nvPr/>
        </p:nvSpPr>
        <p:spPr>
          <a:xfrm>
            <a:off x="371506" y="3472657"/>
            <a:ext cx="15355902" cy="3144707"/>
          </a:xfrm>
          <a:prstGeom prst="rect">
            <a:avLst/>
          </a:prstGeom>
        </p:spPr>
        <p:txBody>
          <a:bodyPr lIns="0" tIns="0" rIns="0" bIns="0" rtlCol="0" anchor="t">
            <a:spAutoFit/>
          </a:bodyPr>
          <a:lstStyle/>
          <a:p>
            <a:pPr marL="471411" lvl="1" indent="-235706" algn="l">
              <a:lnSpc>
                <a:spcPts val="3056"/>
              </a:lnSpc>
              <a:spcBef>
                <a:spcPct val="0"/>
              </a:spcBef>
              <a:buFont typeface="Arial"/>
              <a:buChar char="•"/>
            </a:pP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Đăng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ký</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khai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sinh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cho</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p>
          <a:p>
            <a:pPr marL="457200" indent="-457200" algn="l">
              <a:lnSpc>
                <a:spcPts val="3056"/>
              </a:lnSpc>
              <a:spcBef>
                <a:spcPct val="0"/>
              </a:spcBef>
              <a:buAutoNum type="arabicPeriod"/>
            </a:pP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Trẻ</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em</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sinh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ra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tại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Việt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cha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hoặc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mẹ</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Việt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còn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kia</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hoặc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không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quốc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tịch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cha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hoặc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mẹ</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Việt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trú</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ở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còn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kia</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Việt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ở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cha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mẹ</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Việt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ở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cha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mẹ</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hoặc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không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quốc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tịch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p>
          <a:p>
            <a:pPr marL="457200" indent="-457200" algn="l">
              <a:lnSpc>
                <a:spcPts val="3056"/>
              </a:lnSpc>
              <a:spcBef>
                <a:spcPct val="0"/>
              </a:spcBef>
              <a:buAutoNum type="arabicPeriod"/>
            </a:pPr>
            <a:endParaRPr lang="en-US" sz="2183" b="1" dirty="0">
              <a:solidFill>
                <a:srgbClr val="FFFFFF"/>
              </a:solidFill>
              <a:latin typeface="Arial" panose="020B0604020202020204" pitchFamily="34" charset="0"/>
              <a:ea typeface="Canva Sans Bold"/>
              <a:cs typeface="Arial" panose="020B0604020202020204" pitchFamily="34" charset="0"/>
              <a:sym typeface="Canva Sans Bold"/>
            </a:endParaRPr>
          </a:p>
          <a:p>
            <a:pPr algn="l">
              <a:lnSpc>
                <a:spcPts val="3056"/>
              </a:lnSpc>
              <a:spcBef>
                <a:spcPct val="0"/>
              </a:spcBef>
            </a:pP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2.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Trẻ</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em</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được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sinh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ra ở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chưa</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được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đăng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ký</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khai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sinh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về</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trú</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tại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Việt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cha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mẹ</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Việt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cha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hoặc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mẹ</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Việt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Nam.</a:t>
            </a:r>
          </a:p>
        </p:txBody>
      </p:sp>
      <p:sp>
        <p:nvSpPr>
          <p:cNvPr id="15" name="Freeform 15"/>
          <p:cNvSpPr/>
          <p:nvPr/>
        </p:nvSpPr>
        <p:spPr>
          <a:xfrm>
            <a:off x="0" y="6881385"/>
            <a:ext cx="16509140" cy="2614694"/>
          </a:xfrm>
          <a:custGeom>
            <a:avLst/>
            <a:gdLst/>
            <a:ahLst/>
            <a:cxnLst/>
            <a:rect l="l" t="t" r="r" b="b"/>
            <a:pathLst>
              <a:path w="16509140" h="2614694">
                <a:moveTo>
                  <a:pt x="0" y="0"/>
                </a:moveTo>
                <a:lnTo>
                  <a:pt x="16509140" y="0"/>
                </a:lnTo>
                <a:lnTo>
                  <a:pt x="16509140" y="2614695"/>
                </a:lnTo>
                <a:lnTo>
                  <a:pt x="0" y="2614695"/>
                </a:lnTo>
                <a:lnTo>
                  <a:pt x="0" y="0"/>
                </a:lnTo>
                <a:close/>
              </a:path>
            </a:pathLst>
          </a:custGeom>
          <a:blipFill>
            <a:blip r:embed="rId3"/>
            <a:stretch>
              <a:fillRect l="-2820" r="-2820" b="-20896"/>
            </a:stretch>
          </a:blipFill>
        </p:spPr>
        <p:txBody>
          <a:bodyPr/>
          <a:lstStyle/>
          <a:p>
            <a:endParaRPr lang="en-US"/>
          </a:p>
        </p:txBody>
      </p:sp>
      <p:sp>
        <p:nvSpPr>
          <p:cNvPr id="16" name="TextBox 16"/>
          <p:cNvSpPr txBox="1"/>
          <p:nvPr/>
        </p:nvSpPr>
        <p:spPr>
          <a:xfrm>
            <a:off x="440499" y="7214760"/>
            <a:ext cx="15355902" cy="2349618"/>
          </a:xfrm>
          <a:prstGeom prst="rect">
            <a:avLst/>
          </a:prstGeom>
        </p:spPr>
        <p:txBody>
          <a:bodyPr lIns="0" tIns="0" rIns="0" bIns="0" rtlCol="0" anchor="t">
            <a:spAutoFit/>
          </a:bodyPr>
          <a:lstStyle/>
          <a:p>
            <a:pPr marL="471411" lvl="1" indent="-235706" algn="l">
              <a:lnSpc>
                <a:spcPts val="3056"/>
              </a:lnSpc>
              <a:spcBef>
                <a:spcPct val="0"/>
              </a:spcBef>
              <a:buFont typeface="Arial"/>
              <a:buChar char="•"/>
            </a:pP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Đăng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ký</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kết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hôn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giữa</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Việt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giữa</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Việt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trú</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ở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Việt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ở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giữa</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Việt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ở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nhau</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giữa</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Việt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đồng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quốc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tịch</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Việt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hoặc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nước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ngoài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trú</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tại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Việt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yêu</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cầu</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đăng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ký</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kết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hôn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tại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Việt Nam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thì</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UBND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xã</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nơi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cư</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trú</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của</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một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hai</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bên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thực</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hiện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đăng</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ký</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kết</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183" b="1" dirty="0" err="1">
                <a:solidFill>
                  <a:srgbClr val="FFFFFF"/>
                </a:solidFill>
                <a:latin typeface="Arial" panose="020B0604020202020204" pitchFamily="34" charset="0"/>
                <a:ea typeface="Canva Sans Bold"/>
                <a:cs typeface="Arial" panose="020B0604020202020204" pitchFamily="34" charset="0"/>
                <a:sym typeface="Canva Sans Bold"/>
              </a:rPr>
              <a:t>hôn</a:t>
            </a:r>
            <a:r>
              <a:rPr lang="en-US" sz="2183" b="1" dirty="0">
                <a:solidFill>
                  <a:srgbClr val="FFFFFF"/>
                </a:solidFill>
                <a:latin typeface="Arial" panose="020B0604020202020204" pitchFamily="34" charset="0"/>
                <a:ea typeface="Canva Sans Bold"/>
                <a:cs typeface="Arial" panose="020B0604020202020204" pitchFamily="34" charset="0"/>
                <a:sym typeface="Canva Sans Bold"/>
              </a:rPr>
              <a:t>.</a:t>
            </a:r>
          </a:p>
          <a:p>
            <a:pPr algn="l">
              <a:lnSpc>
                <a:spcPts val="3056"/>
              </a:lnSpc>
              <a:spcBef>
                <a:spcPct val="0"/>
              </a:spcBef>
            </a:pPr>
            <a:endParaRPr lang="en-US" sz="2183" b="1"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7" name="Freeform 17"/>
          <p:cNvSpPr/>
          <p:nvPr/>
        </p:nvSpPr>
        <p:spPr>
          <a:xfrm flipH="1" flipV="1">
            <a:off x="5306108" y="-2849599"/>
            <a:ext cx="14063641" cy="5378432"/>
          </a:xfrm>
          <a:custGeom>
            <a:avLst/>
            <a:gdLst/>
            <a:ahLst/>
            <a:cxnLst/>
            <a:rect l="l" t="t" r="r" b="b"/>
            <a:pathLst>
              <a:path w="14063641" h="5378432">
                <a:moveTo>
                  <a:pt x="14063641" y="5378433"/>
                </a:moveTo>
                <a:lnTo>
                  <a:pt x="0" y="5378433"/>
                </a:lnTo>
                <a:lnTo>
                  <a:pt x="0" y="0"/>
                </a:lnTo>
                <a:lnTo>
                  <a:pt x="14063641" y="0"/>
                </a:lnTo>
                <a:lnTo>
                  <a:pt x="14063641" y="5378433"/>
                </a:lnTo>
                <a:close/>
              </a:path>
            </a:pathLst>
          </a:custGeom>
          <a:blipFill>
            <a:blip r:embed="rId4">
              <a:extLst>
                <a:ext uri="{96DAC541-7B7A-43D3-8B79-37D633B846F1}">
                  <asvg:svgBlip xmlns:asvg="http://schemas.microsoft.com/office/drawing/2016/SVG/main" xmlns="" r:embed="rId5"/>
                </a:ext>
              </a:extLst>
            </a:blip>
            <a:stretch>
              <a:fillRect t="-79322" b="-82160"/>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2"/>
            <a:stretch>
              <a:fillRect l="-92" t="-3317" b="-3317"/>
            </a:stretch>
          </a:blipFill>
        </p:spPr>
        <p:txBody>
          <a:bodyPr/>
          <a:lstStyle/>
          <a:p>
            <a:endParaRPr lang="en-US"/>
          </a:p>
        </p:txBody>
      </p:sp>
      <p:grpSp>
        <p:nvGrpSpPr>
          <p:cNvPr id="3" name="Group 3"/>
          <p:cNvGrpSpPr/>
          <p:nvPr/>
        </p:nvGrpSpPr>
        <p:grpSpPr>
          <a:xfrm>
            <a:off x="440499" y="389930"/>
            <a:ext cx="12999530" cy="822152"/>
            <a:chOff x="0" y="0"/>
            <a:chExt cx="6488568" cy="410368"/>
          </a:xfrm>
        </p:grpSpPr>
        <p:sp>
          <p:nvSpPr>
            <p:cNvPr id="4" name="Freeform 4"/>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5" name="TextBox 5"/>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6" name="Group 6"/>
          <p:cNvGrpSpPr/>
          <p:nvPr/>
        </p:nvGrpSpPr>
        <p:grpSpPr>
          <a:xfrm>
            <a:off x="0" y="389930"/>
            <a:ext cx="880998" cy="904801"/>
            <a:chOff x="0" y="0"/>
            <a:chExt cx="221364" cy="227345"/>
          </a:xfrm>
        </p:grpSpPr>
        <p:sp>
          <p:nvSpPr>
            <p:cNvPr id="7" name="Freeform 7"/>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8" name="TextBox 8"/>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9" name="Group 9"/>
          <p:cNvGrpSpPr/>
          <p:nvPr/>
        </p:nvGrpSpPr>
        <p:grpSpPr>
          <a:xfrm>
            <a:off x="0" y="2528834"/>
            <a:ext cx="4220288" cy="696174"/>
            <a:chOff x="0" y="0"/>
            <a:chExt cx="6488568" cy="1070347"/>
          </a:xfrm>
        </p:grpSpPr>
        <p:sp>
          <p:nvSpPr>
            <p:cNvPr id="10" name="Freeform 10"/>
            <p:cNvSpPr/>
            <p:nvPr/>
          </p:nvSpPr>
          <p:spPr>
            <a:xfrm>
              <a:off x="0" y="0"/>
              <a:ext cx="6488568" cy="1070347"/>
            </a:xfrm>
            <a:custGeom>
              <a:avLst/>
              <a:gdLst/>
              <a:ahLst/>
              <a:cxnLst/>
              <a:rect l="l" t="t" r="r" b="b"/>
              <a:pathLst>
                <a:path w="6488568" h="1070347">
                  <a:moveTo>
                    <a:pt x="0" y="0"/>
                  </a:moveTo>
                  <a:lnTo>
                    <a:pt x="6285368" y="0"/>
                  </a:lnTo>
                  <a:lnTo>
                    <a:pt x="6488568" y="535173"/>
                  </a:lnTo>
                  <a:lnTo>
                    <a:pt x="6285368"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1" name="TextBox 11"/>
            <p:cNvSpPr txBox="1"/>
            <p:nvPr/>
          </p:nvSpPr>
          <p:spPr>
            <a:xfrm>
              <a:off x="177800" y="-47625"/>
              <a:ext cx="6234568" cy="1117972"/>
            </a:xfrm>
            <a:prstGeom prst="rect">
              <a:avLst/>
            </a:prstGeom>
          </p:spPr>
          <p:txBody>
            <a:bodyPr lIns="50800" tIns="50800" rIns="50800" bIns="50800" rtlCol="0" anchor="ctr"/>
            <a:lstStyle/>
            <a:p>
              <a:pPr algn="ctr">
                <a:lnSpc>
                  <a:spcPts val="2800"/>
                </a:lnSpc>
              </a:pPr>
              <a:r>
                <a:rPr lang="en-US" sz="2000" b="1" spc="64">
                  <a:solidFill>
                    <a:srgbClr val="F2FF00"/>
                  </a:solidFill>
                  <a:latin typeface="Arial" panose="020B0604020202020204" pitchFamily="34" charset="0"/>
                  <a:ea typeface="Canva Sans Bold"/>
                  <a:cs typeface="Arial" panose="020B0604020202020204" pitchFamily="34" charset="0"/>
                  <a:sym typeface="Canva Sans Bold"/>
                </a:rPr>
                <a:t>1. Đối với lĩnh vực hộ tịch</a:t>
              </a:r>
            </a:p>
          </p:txBody>
        </p:sp>
      </p:grpSp>
      <p:sp>
        <p:nvSpPr>
          <p:cNvPr id="12" name="Freeform 12"/>
          <p:cNvSpPr/>
          <p:nvPr/>
        </p:nvSpPr>
        <p:spPr>
          <a:xfrm>
            <a:off x="0" y="3472658"/>
            <a:ext cx="16509140" cy="1252484"/>
          </a:xfrm>
          <a:custGeom>
            <a:avLst/>
            <a:gdLst/>
            <a:ahLst/>
            <a:cxnLst/>
            <a:rect l="l" t="t" r="r" b="b"/>
            <a:pathLst>
              <a:path w="16509140" h="1252484">
                <a:moveTo>
                  <a:pt x="0" y="0"/>
                </a:moveTo>
                <a:lnTo>
                  <a:pt x="16509140" y="0"/>
                </a:lnTo>
                <a:lnTo>
                  <a:pt x="16509140" y="1252483"/>
                </a:lnTo>
                <a:lnTo>
                  <a:pt x="0" y="1252483"/>
                </a:lnTo>
                <a:lnTo>
                  <a:pt x="0" y="0"/>
                </a:lnTo>
                <a:close/>
              </a:path>
            </a:pathLst>
          </a:custGeom>
          <a:blipFill>
            <a:blip r:embed="rId3"/>
            <a:stretch>
              <a:fillRect l="-2820" r="-2820" b="-152384"/>
            </a:stretch>
          </a:blipFill>
        </p:spPr>
        <p:txBody>
          <a:bodyPr/>
          <a:lstStyle/>
          <a:p>
            <a:endParaRPr lang="en-US"/>
          </a:p>
        </p:txBody>
      </p:sp>
      <p:sp>
        <p:nvSpPr>
          <p:cNvPr id="13" name="TextBox 13"/>
          <p:cNvSpPr txBox="1"/>
          <p:nvPr/>
        </p:nvSpPr>
        <p:spPr>
          <a:xfrm>
            <a:off x="4533838" y="1502216"/>
            <a:ext cx="10688820" cy="409875"/>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A. Đối với nhóm phân định thẩm quyền triển khai các nghiệp vụ cụ thể</a:t>
            </a:r>
          </a:p>
        </p:txBody>
      </p:sp>
      <p:sp>
        <p:nvSpPr>
          <p:cNvPr id="14" name="TextBox 14"/>
          <p:cNvSpPr txBox="1"/>
          <p:nvPr/>
        </p:nvSpPr>
        <p:spPr>
          <a:xfrm>
            <a:off x="440499" y="3976275"/>
            <a:ext cx="15355902" cy="759439"/>
          </a:xfrm>
          <a:prstGeom prst="rect">
            <a:avLst/>
          </a:prstGeom>
        </p:spPr>
        <p:txBody>
          <a:bodyPr lIns="0" tIns="0" rIns="0" bIns="0" rtlCol="0" anchor="t">
            <a:spAutoFit/>
          </a:bodyPr>
          <a:lstStyle/>
          <a:p>
            <a:pPr marL="471411" lvl="1" indent="-235706" algn="l">
              <a:lnSpc>
                <a:spcPts val="3056"/>
              </a:lnSpc>
              <a:spcBef>
                <a:spcPct val="0"/>
              </a:spcBef>
              <a:buFont typeface="Arial"/>
              <a:buChar char="•"/>
            </a:pPr>
            <a:r>
              <a:rPr lang="en-US" sz="2183" b="1">
                <a:solidFill>
                  <a:srgbClr val="FFFFFF"/>
                </a:solidFill>
                <a:latin typeface="Arial" panose="020B0604020202020204" pitchFamily="34" charset="0"/>
                <a:ea typeface="Canva Sans Bold"/>
                <a:cs typeface="Arial" panose="020B0604020202020204" pitchFamily="34" charset="0"/>
                <a:sym typeface="Canva Sans Bold"/>
              </a:rPr>
              <a:t>Đăng ký giám hộ, chấm dứt giám hộ giữa công dân Việt Nam và người nước ngoài cùng cư trú tại Việt Nam. </a:t>
            </a:r>
          </a:p>
          <a:p>
            <a:pPr algn="l">
              <a:lnSpc>
                <a:spcPts val="3056"/>
              </a:lnSpc>
              <a:spcBef>
                <a:spcPct val="0"/>
              </a:spcBef>
            </a:pPr>
            <a:endParaRPr lang="en-US" sz="2183"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5" name="Freeform 15"/>
          <p:cNvSpPr/>
          <p:nvPr/>
        </p:nvSpPr>
        <p:spPr>
          <a:xfrm>
            <a:off x="0" y="4972791"/>
            <a:ext cx="16509140" cy="2220837"/>
          </a:xfrm>
          <a:custGeom>
            <a:avLst/>
            <a:gdLst/>
            <a:ahLst/>
            <a:cxnLst/>
            <a:rect l="l" t="t" r="r" b="b"/>
            <a:pathLst>
              <a:path w="16509140" h="2220837">
                <a:moveTo>
                  <a:pt x="0" y="0"/>
                </a:moveTo>
                <a:lnTo>
                  <a:pt x="16509140" y="0"/>
                </a:lnTo>
                <a:lnTo>
                  <a:pt x="16509140" y="2220837"/>
                </a:lnTo>
                <a:lnTo>
                  <a:pt x="0" y="2220837"/>
                </a:lnTo>
                <a:lnTo>
                  <a:pt x="0" y="0"/>
                </a:lnTo>
                <a:close/>
              </a:path>
            </a:pathLst>
          </a:custGeom>
          <a:blipFill>
            <a:blip r:embed="rId3"/>
            <a:stretch>
              <a:fillRect l="-2820" r="-2820" b="-42337"/>
            </a:stretch>
          </a:blipFill>
        </p:spPr>
        <p:txBody>
          <a:bodyPr/>
          <a:lstStyle/>
          <a:p>
            <a:endParaRPr lang="en-US"/>
          </a:p>
        </p:txBody>
      </p:sp>
      <p:sp>
        <p:nvSpPr>
          <p:cNvPr id="16" name="TextBox 16"/>
          <p:cNvSpPr txBox="1"/>
          <p:nvPr/>
        </p:nvSpPr>
        <p:spPr>
          <a:xfrm>
            <a:off x="440499" y="5295422"/>
            <a:ext cx="15355902" cy="1952073"/>
          </a:xfrm>
          <a:prstGeom prst="rect">
            <a:avLst/>
          </a:prstGeom>
        </p:spPr>
        <p:txBody>
          <a:bodyPr lIns="0" tIns="0" rIns="0" bIns="0" rtlCol="0" anchor="t">
            <a:spAutoFit/>
          </a:bodyPr>
          <a:lstStyle/>
          <a:p>
            <a:pPr marL="471411" lvl="1" indent="-235706" algn="l">
              <a:lnSpc>
                <a:spcPts val="3056"/>
              </a:lnSpc>
              <a:spcBef>
                <a:spcPct val="0"/>
              </a:spcBef>
              <a:buFont typeface="Arial"/>
              <a:buChar char="•"/>
            </a:pPr>
            <a:r>
              <a:rPr lang="en-US" sz="2183" b="1">
                <a:solidFill>
                  <a:srgbClr val="FFFFFF"/>
                </a:solidFill>
                <a:latin typeface="Arial" panose="020B0604020202020204" pitchFamily="34" charset="0"/>
                <a:ea typeface="Canva Sans Bold"/>
                <a:cs typeface="Arial" panose="020B0604020202020204" pitchFamily="34" charset="0"/>
                <a:sym typeface="Canva Sans Bold"/>
              </a:rPr>
              <a:t>Đăng ký nhận cha, mẹ, con giữa công dân Việt Nam với người nước ngoài; giữa công dân Việt Nam cư trú ở trong nước với công dân Việt Nam định cư ở nước ngoài; giữa công dân Việt Nam định cư ở nước ngoài với nhau; giữa công dân Việt Nam đồng thời có quốc tịch nước ngoài với công dân Việt Nam hoặc với người nước ngoài; giữa người nước ngoài với nhau mà một hoặc cả hai bên thường trú tại Việt Nam.</a:t>
            </a:r>
          </a:p>
          <a:p>
            <a:pPr algn="l">
              <a:lnSpc>
                <a:spcPts val="3056"/>
              </a:lnSpc>
              <a:spcBef>
                <a:spcPct val="0"/>
              </a:spcBef>
            </a:pPr>
            <a:endParaRPr lang="en-US" sz="2183"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7" name="Freeform 17"/>
          <p:cNvSpPr/>
          <p:nvPr/>
        </p:nvSpPr>
        <p:spPr>
          <a:xfrm>
            <a:off x="0" y="7517478"/>
            <a:ext cx="16509140" cy="1740822"/>
          </a:xfrm>
          <a:custGeom>
            <a:avLst/>
            <a:gdLst/>
            <a:ahLst/>
            <a:cxnLst/>
            <a:rect l="l" t="t" r="r" b="b"/>
            <a:pathLst>
              <a:path w="16509140" h="1740822">
                <a:moveTo>
                  <a:pt x="0" y="0"/>
                </a:moveTo>
                <a:lnTo>
                  <a:pt x="16509140" y="0"/>
                </a:lnTo>
                <a:lnTo>
                  <a:pt x="16509140" y="1740822"/>
                </a:lnTo>
                <a:lnTo>
                  <a:pt x="0" y="1740822"/>
                </a:lnTo>
                <a:lnTo>
                  <a:pt x="0" y="0"/>
                </a:lnTo>
                <a:close/>
              </a:path>
            </a:pathLst>
          </a:custGeom>
          <a:blipFill>
            <a:blip r:embed="rId3"/>
            <a:stretch>
              <a:fillRect l="-2820" r="-2820" b="-81585"/>
            </a:stretch>
          </a:blipFill>
        </p:spPr>
        <p:txBody>
          <a:bodyPr/>
          <a:lstStyle/>
          <a:p>
            <a:endParaRPr lang="en-US"/>
          </a:p>
        </p:txBody>
      </p:sp>
      <p:sp>
        <p:nvSpPr>
          <p:cNvPr id="18" name="TextBox 18"/>
          <p:cNvSpPr txBox="1"/>
          <p:nvPr/>
        </p:nvSpPr>
        <p:spPr>
          <a:xfrm>
            <a:off x="440499" y="8042857"/>
            <a:ext cx="15355902" cy="1156983"/>
          </a:xfrm>
          <a:prstGeom prst="rect">
            <a:avLst/>
          </a:prstGeom>
        </p:spPr>
        <p:txBody>
          <a:bodyPr lIns="0" tIns="0" rIns="0" bIns="0" rtlCol="0" anchor="t">
            <a:spAutoFit/>
          </a:bodyPr>
          <a:lstStyle/>
          <a:p>
            <a:pPr marL="471411" lvl="1" indent="-235706" algn="l">
              <a:lnSpc>
                <a:spcPts val="3056"/>
              </a:lnSpc>
              <a:spcBef>
                <a:spcPct val="0"/>
              </a:spcBef>
              <a:buFont typeface="Arial"/>
              <a:buChar char="•"/>
            </a:pPr>
            <a:r>
              <a:rPr lang="en-US" sz="2183" b="1">
                <a:solidFill>
                  <a:srgbClr val="FFFFFF"/>
                </a:solidFill>
                <a:latin typeface="Arial" panose="020B0604020202020204" pitchFamily="34" charset="0"/>
                <a:ea typeface="Canva Sans Bold"/>
                <a:cs typeface="Arial" panose="020B0604020202020204" pitchFamily="34" charset="0"/>
                <a:sym typeface="Canva Sans Bold"/>
              </a:rPr>
              <a:t>Đăng ký thay đổi, cải chính, bổ sung hộ tịch, xác định lại dân tộc cho công dân Việt Nam từ đủ 14 tuổi trở lên cư trú ở trong nước; người nước ngoài đã đăng ký hộ tịch tại cơ quan có thẩm quyền của Việt Nam.</a:t>
            </a:r>
          </a:p>
          <a:p>
            <a:pPr algn="l">
              <a:lnSpc>
                <a:spcPts val="3056"/>
              </a:lnSpc>
              <a:spcBef>
                <a:spcPct val="0"/>
              </a:spcBef>
            </a:pPr>
            <a:endParaRPr lang="en-US" sz="2183"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9" name="Freeform 19"/>
          <p:cNvSpPr/>
          <p:nvPr/>
        </p:nvSpPr>
        <p:spPr>
          <a:xfrm flipH="1" flipV="1">
            <a:off x="4220288" y="-2849599"/>
            <a:ext cx="14063641" cy="5378432"/>
          </a:xfrm>
          <a:custGeom>
            <a:avLst/>
            <a:gdLst/>
            <a:ahLst/>
            <a:cxnLst/>
            <a:rect l="l" t="t" r="r" b="b"/>
            <a:pathLst>
              <a:path w="14063641" h="5378432">
                <a:moveTo>
                  <a:pt x="14063641" y="5378433"/>
                </a:moveTo>
                <a:lnTo>
                  <a:pt x="0" y="5378433"/>
                </a:lnTo>
                <a:lnTo>
                  <a:pt x="0" y="0"/>
                </a:lnTo>
                <a:lnTo>
                  <a:pt x="14063641" y="0"/>
                </a:lnTo>
                <a:lnTo>
                  <a:pt x="14063641" y="5378433"/>
                </a:lnTo>
                <a:close/>
              </a:path>
            </a:pathLst>
          </a:custGeom>
          <a:blipFill>
            <a:blip r:embed="rId4">
              <a:extLst>
                <a:ext uri="{96DAC541-7B7A-43D3-8B79-37D633B846F1}">
                  <asvg:svgBlip xmlns:asvg="http://schemas.microsoft.com/office/drawing/2016/SVG/main" xmlns="" r:embed="rId5"/>
                </a:ext>
              </a:extLst>
            </a:blip>
            <a:stretch>
              <a:fillRect t="-79322" b="-82160"/>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2"/>
            <a:stretch>
              <a:fillRect l="-92" t="-3317" b="-3317"/>
            </a:stretch>
          </a:blipFill>
        </p:spPr>
        <p:txBody>
          <a:bodyPr/>
          <a:lstStyle/>
          <a:p>
            <a:endParaRPr lang="en-US"/>
          </a:p>
        </p:txBody>
      </p:sp>
      <p:grpSp>
        <p:nvGrpSpPr>
          <p:cNvPr id="3" name="Group 3"/>
          <p:cNvGrpSpPr/>
          <p:nvPr/>
        </p:nvGrpSpPr>
        <p:grpSpPr>
          <a:xfrm>
            <a:off x="440499" y="389930"/>
            <a:ext cx="12999530" cy="822152"/>
            <a:chOff x="0" y="0"/>
            <a:chExt cx="6488568" cy="410368"/>
          </a:xfrm>
        </p:grpSpPr>
        <p:sp>
          <p:nvSpPr>
            <p:cNvPr id="4" name="Freeform 4"/>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5" name="TextBox 5"/>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6" name="Group 6"/>
          <p:cNvGrpSpPr/>
          <p:nvPr/>
        </p:nvGrpSpPr>
        <p:grpSpPr>
          <a:xfrm>
            <a:off x="0" y="389930"/>
            <a:ext cx="880998" cy="904801"/>
            <a:chOff x="0" y="0"/>
            <a:chExt cx="221364" cy="227345"/>
          </a:xfrm>
        </p:grpSpPr>
        <p:sp>
          <p:nvSpPr>
            <p:cNvPr id="7" name="Freeform 7"/>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8" name="TextBox 8"/>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9" name="Group 9"/>
          <p:cNvGrpSpPr/>
          <p:nvPr/>
        </p:nvGrpSpPr>
        <p:grpSpPr>
          <a:xfrm>
            <a:off x="0" y="2528834"/>
            <a:ext cx="4220288" cy="696174"/>
            <a:chOff x="0" y="0"/>
            <a:chExt cx="6488568" cy="1070347"/>
          </a:xfrm>
        </p:grpSpPr>
        <p:sp>
          <p:nvSpPr>
            <p:cNvPr id="10" name="Freeform 10"/>
            <p:cNvSpPr/>
            <p:nvPr/>
          </p:nvSpPr>
          <p:spPr>
            <a:xfrm>
              <a:off x="0" y="0"/>
              <a:ext cx="6488568" cy="1070347"/>
            </a:xfrm>
            <a:custGeom>
              <a:avLst/>
              <a:gdLst/>
              <a:ahLst/>
              <a:cxnLst/>
              <a:rect l="l" t="t" r="r" b="b"/>
              <a:pathLst>
                <a:path w="6488568" h="1070347">
                  <a:moveTo>
                    <a:pt x="0" y="0"/>
                  </a:moveTo>
                  <a:lnTo>
                    <a:pt x="6285368" y="0"/>
                  </a:lnTo>
                  <a:lnTo>
                    <a:pt x="6488568" y="535173"/>
                  </a:lnTo>
                  <a:lnTo>
                    <a:pt x="6285368"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1" name="TextBox 11"/>
            <p:cNvSpPr txBox="1"/>
            <p:nvPr/>
          </p:nvSpPr>
          <p:spPr>
            <a:xfrm>
              <a:off x="177800" y="-38100"/>
              <a:ext cx="6234568" cy="1108447"/>
            </a:xfrm>
            <a:prstGeom prst="rect">
              <a:avLst/>
            </a:prstGeom>
          </p:spPr>
          <p:txBody>
            <a:bodyPr lIns="50800" tIns="50800" rIns="50800" bIns="50800" rtlCol="0" anchor="ctr"/>
            <a:lstStyle/>
            <a:p>
              <a:pPr marL="474981" lvl="1" indent="-237491" algn="ctr">
                <a:lnSpc>
                  <a:spcPts val="3080"/>
                </a:lnSpc>
                <a:buAutoNum type="arabicPeriod"/>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Đối với lĩnh vực hộ tịch</a:t>
              </a:r>
            </a:p>
          </p:txBody>
        </p:sp>
      </p:grpSp>
      <p:sp>
        <p:nvSpPr>
          <p:cNvPr id="12" name="Freeform 12"/>
          <p:cNvSpPr/>
          <p:nvPr/>
        </p:nvSpPr>
        <p:spPr>
          <a:xfrm>
            <a:off x="0" y="3472658"/>
            <a:ext cx="16509140" cy="1252484"/>
          </a:xfrm>
          <a:custGeom>
            <a:avLst/>
            <a:gdLst/>
            <a:ahLst/>
            <a:cxnLst/>
            <a:rect l="l" t="t" r="r" b="b"/>
            <a:pathLst>
              <a:path w="16509140" h="1252484">
                <a:moveTo>
                  <a:pt x="0" y="0"/>
                </a:moveTo>
                <a:lnTo>
                  <a:pt x="16509140" y="0"/>
                </a:lnTo>
                <a:lnTo>
                  <a:pt x="16509140" y="1252483"/>
                </a:lnTo>
                <a:lnTo>
                  <a:pt x="0" y="1252483"/>
                </a:lnTo>
                <a:lnTo>
                  <a:pt x="0" y="0"/>
                </a:lnTo>
                <a:close/>
              </a:path>
            </a:pathLst>
          </a:custGeom>
          <a:blipFill>
            <a:blip r:embed="rId3"/>
            <a:stretch>
              <a:fillRect l="-2820" r="-2820" b="-152384"/>
            </a:stretch>
          </a:blipFill>
        </p:spPr>
        <p:txBody>
          <a:bodyPr/>
          <a:lstStyle/>
          <a:p>
            <a:endParaRPr lang="en-US"/>
          </a:p>
        </p:txBody>
      </p:sp>
      <p:sp>
        <p:nvSpPr>
          <p:cNvPr id="13" name="TextBox 13"/>
          <p:cNvSpPr txBox="1"/>
          <p:nvPr/>
        </p:nvSpPr>
        <p:spPr>
          <a:xfrm>
            <a:off x="4533838" y="1502216"/>
            <a:ext cx="10688820" cy="409875"/>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A. Đối với nhóm phân định thẩm quyền triển khai các nghiệp vụ cụ thể</a:t>
            </a:r>
          </a:p>
        </p:txBody>
      </p:sp>
      <p:sp>
        <p:nvSpPr>
          <p:cNvPr id="14" name="TextBox 14"/>
          <p:cNvSpPr txBox="1"/>
          <p:nvPr/>
        </p:nvSpPr>
        <p:spPr>
          <a:xfrm>
            <a:off x="440499" y="3694225"/>
            <a:ext cx="15355902" cy="1156983"/>
          </a:xfrm>
          <a:prstGeom prst="rect">
            <a:avLst/>
          </a:prstGeom>
        </p:spPr>
        <p:txBody>
          <a:bodyPr lIns="0" tIns="0" rIns="0" bIns="0" rtlCol="0" anchor="t">
            <a:spAutoFit/>
          </a:bodyPr>
          <a:lstStyle/>
          <a:p>
            <a:pPr marL="471411" lvl="1" indent="-235706" algn="l">
              <a:lnSpc>
                <a:spcPts val="3056"/>
              </a:lnSpc>
              <a:spcBef>
                <a:spcPct val="0"/>
              </a:spcBef>
              <a:buFont typeface="Arial"/>
              <a:buChar char="•"/>
            </a:pPr>
            <a:r>
              <a:rPr lang="en-US" sz="2183" b="1">
                <a:solidFill>
                  <a:srgbClr val="FFFFFF"/>
                </a:solidFill>
                <a:latin typeface="Arial" panose="020B0604020202020204" pitchFamily="34" charset="0"/>
                <a:ea typeface="Canva Sans Bold"/>
                <a:cs typeface="Arial" panose="020B0604020202020204" pitchFamily="34" charset="0"/>
                <a:sym typeface="Canva Sans Bold"/>
              </a:rPr>
              <a:t> Ghi vào Sổ hộ tịch việc hộ tịch của công dân Việt Nam đã được giải quyết tại cơ quan có thẩm quyền của nước ngoài.</a:t>
            </a:r>
          </a:p>
          <a:p>
            <a:pPr algn="l">
              <a:lnSpc>
                <a:spcPts val="3056"/>
              </a:lnSpc>
              <a:spcBef>
                <a:spcPct val="0"/>
              </a:spcBef>
            </a:pPr>
            <a:endParaRPr lang="en-US" sz="2183"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5" name="Freeform 15"/>
          <p:cNvSpPr/>
          <p:nvPr/>
        </p:nvSpPr>
        <p:spPr>
          <a:xfrm>
            <a:off x="0" y="5071211"/>
            <a:ext cx="16509140" cy="1179927"/>
          </a:xfrm>
          <a:custGeom>
            <a:avLst/>
            <a:gdLst/>
            <a:ahLst/>
            <a:cxnLst/>
            <a:rect l="l" t="t" r="r" b="b"/>
            <a:pathLst>
              <a:path w="16509140" h="1179927">
                <a:moveTo>
                  <a:pt x="0" y="0"/>
                </a:moveTo>
                <a:lnTo>
                  <a:pt x="16509140" y="0"/>
                </a:lnTo>
                <a:lnTo>
                  <a:pt x="16509140" y="1179928"/>
                </a:lnTo>
                <a:lnTo>
                  <a:pt x="0" y="1179928"/>
                </a:lnTo>
                <a:lnTo>
                  <a:pt x="0" y="0"/>
                </a:lnTo>
                <a:close/>
              </a:path>
            </a:pathLst>
          </a:custGeom>
          <a:blipFill>
            <a:blip r:embed="rId3"/>
            <a:stretch>
              <a:fillRect l="-2820" r="-2820" b="-167904"/>
            </a:stretch>
          </a:blipFill>
        </p:spPr>
        <p:txBody>
          <a:bodyPr/>
          <a:lstStyle/>
          <a:p>
            <a:endParaRPr lang="en-US"/>
          </a:p>
        </p:txBody>
      </p:sp>
      <p:sp>
        <p:nvSpPr>
          <p:cNvPr id="16" name="TextBox 16"/>
          <p:cNvSpPr txBox="1"/>
          <p:nvPr/>
        </p:nvSpPr>
        <p:spPr>
          <a:xfrm>
            <a:off x="440499" y="5459249"/>
            <a:ext cx="15355902" cy="365753"/>
          </a:xfrm>
          <a:prstGeom prst="rect">
            <a:avLst/>
          </a:prstGeom>
        </p:spPr>
        <p:txBody>
          <a:bodyPr lIns="0" tIns="0" rIns="0" bIns="0" rtlCol="0" anchor="t">
            <a:spAutoFit/>
          </a:bodyPr>
          <a:lstStyle/>
          <a:p>
            <a:pPr marL="471411" lvl="1" indent="-235706" algn="l">
              <a:lnSpc>
                <a:spcPts val="3056"/>
              </a:lnSpc>
              <a:spcBef>
                <a:spcPct val="0"/>
              </a:spcBef>
              <a:buFont typeface="Arial"/>
              <a:buChar char="•"/>
            </a:pPr>
            <a:r>
              <a:rPr lang="en-US" sz="2183" b="1">
                <a:solidFill>
                  <a:srgbClr val="FFFFFF"/>
                </a:solidFill>
                <a:latin typeface="Arial" panose="020B0604020202020204" pitchFamily="34" charset="0"/>
                <a:ea typeface="Canva Sans Bold"/>
                <a:cs typeface="Arial" panose="020B0604020202020204" pitchFamily="34" charset="0"/>
                <a:sym typeface="Canva Sans Bold"/>
              </a:rPr>
              <a:t>Đăng ký khai tử cho người nước ngoài hoặc công dân Việt Nam định cư ở nước ngoài chết tại Việt Nam. </a:t>
            </a:r>
          </a:p>
        </p:txBody>
      </p:sp>
      <p:sp>
        <p:nvSpPr>
          <p:cNvPr id="17" name="Freeform 17"/>
          <p:cNvSpPr/>
          <p:nvPr/>
        </p:nvSpPr>
        <p:spPr>
          <a:xfrm>
            <a:off x="0" y="6657544"/>
            <a:ext cx="16509140" cy="2347994"/>
          </a:xfrm>
          <a:custGeom>
            <a:avLst/>
            <a:gdLst/>
            <a:ahLst/>
            <a:cxnLst/>
            <a:rect l="l" t="t" r="r" b="b"/>
            <a:pathLst>
              <a:path w="16509140" h="2347994">
                <a:moveTo>
                  <a:pt x="0" y="0"/>
                </a:moveTo>
                <a:lnTo>
                  <a:pt x="16509140" y="0"/>
                </a:lnTo>
                <a:lnTo>
                  <a:pt x="16509140" y="2347994"/>
                </a:lnTo>
                <a:lnTo>
                  <a:pt x="0" y="2347994"/>
                </a:lnTo>
                <a:lnTo>
                  <a:pt x="0" y="0"/>
                </a:lnTo>
                <a:close/>
              </a:path>
            </a:pathLst>
          </a:custGeom>
          <a:blipFill>
            <a:blip r:embed="rId3"/>
            <a:stretch>
              <a:fillRect l="-2820" r="-2820" b="-34628"/>
            </a:stretch>
          </a:blipFill>
        </p:spPr>
        <p:txBody>
          <a:bodyPr/>
          <a:lstStyle/>
          <a:p>
            <a:endParaRPr lang="en-US"/>
          </a:p>
        </p:txBody>
      </p:sp>
      <p:sp>
        <p:nvSpPr>
          <p:cNvPr id="18" name="TextBox 18"/>
          <p:cNvSpPr txBox="1"/>
          <p:nvPr/>
        </p:nvSpPr>
        <p:spPr>
          <a:xfrm>
            <a:off x="440499" y="6724219"/>
            <a:ext cx="15355902" cy="2349618"/>
          </a:xfrm>
          <a:prstGeom prst="rect">
            <a:avLst/>
          </a:prstGeom>
        </p:spPr>
        <p:txBody>
          <a:bodyPr lIns="0" tIns="0" rIns="0" bIns="0" rtlCol="0" anchor="t">
            <a:spAutoFit/>
          </a:bodyPr>
          <a:lstStyle/>
          <a:p>
            <a:pPr marL="471411" lvl="1" indent="-235706" algn="l">
              <a:lnSpc>
                <a:spcPts val="3056"/>
              </a:lnSpc>
              <a:spcBef>
                <a:spcPct val="0"/>
              </a:spcBef>
              <a:buFont typeface="Arial"/>
              <a:buChar char="•"/>
            </a:pPr>
            <a:r>
              <a:rPr lang="en-US" sz="2183" b="1">
                <a:solidFill>
                  <a:srgbClr val="FFFFFF"/>
                </a:solidFill>
                <a:latin typeface="Arial" panose="020B0604020202020204" pitchFamily="34" charset="0"/>
                <a:ea typeface="Canva Sans Bold"/>
                <a:cs typeface="Arial" panose="020B0604020202020204" pitchFamily="34" charset="0"/>
                <a:sym typeface="Canva Sans Bold"/>
              </a:rPr>
              <a:t> UBND cấp xã khai thác, sử dụng Cơ sở dữ liệu hộ tịch điện tử để đăng ký hộ tịch theo thẩm quyền; cấp bản sao trích lục hộ tịch; cấp Giấy xác nhận tình trạng hôn nhân; xác nhận thông tin hộ tịch đối với các trường hợp đã đăng ký hộ tịch tại các cơ quan đăng ký hộ tịch trên địa bàn hoặc người có yêu cầu đang cư trú trên địa bàn; thống kê số liệu đăng ký hộ tịch; thực hiện các hoạt động quản lý nhà nước khác trong lĩnh vực hộ tịch trên địa bàn theo quy định pháp luật. </a:t>
            </a:r>
          </a:p>
          <a:p>
            <a:pPr algn="l">
              <a:lnSpc>
                <a:spcPts val="3056"/>
              </a:lnSpc>
              <a:spcBef>
                <a:spcPct val="0"/>
              </a:spcBef>
            </a:pPr>
            <a:endParaRPr lang="en-US" sz="2183"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9" name="Freeform 19"/>
          <p:cNvSpPr/>
          <p:nvPr/>
        </p:nvSpPr>
        <p:spPr>
          <a:xfrm flipH="1" flipV="1">
            <a:off x="4664154" y="-2849599"/>
            <a:ext cx="14063641" cy="5378432"/>
          </a:xfrm>
          <a:custGeom>
            <a:avLst/>
            <a:gdLst/>
            <a:ahLst/>
            <a:cxnLst/>
            <a:rect l="l" t="t" r="r" b="b"/>
            <a:pathLst>
              <a:path w="14063641" h="5378432">
                <a:moveTo>
                  <a:pt x="14063641" y="5378433"/>
                </a:moveTo>
                <a:lnTo>
                  <a:pt x="0" y="5378433"/>
                </a:lnTo>
                <a:lnTo>
                  <a:pt x="0" y="0"/>
                </a:lnTo>
                <a:lnTo>
                  <a:pt x="14063641" y="0"/>
                </a:lnTo>
                <a:lnTo>
                  <a:pt x="14063641" y="5378433"/>
                </a:lnTo>
                <a:close/>
              </a:path>
            </a:pathLst>
          </a:custGeom>
          <a:blipFill>
            <a:blip r:embed="rId4">
              <a:extLst>
                <a:ext uri="{96DAC541-7B7A-43D3-8B79-37D633B846F1}">
                  <asvg:svgBlip xmlns:asvg="http://schemas.microsoft.com/office/drawing/2016/SVG/main" xmlns="" r:embed="rId5"/>
                </a:ext>
              </a:extLst>
            </a:blip>
            <a:stretch>
              <a:fillRect t="-79322" b="-82160"/>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2"/>
            <a:stretch>
              <a:fillRect l="-92" t="-3317" b="-3317"/>
            </a:stretch>
          </a:blipFill>
        </p:spPr>
        <p:txBody>
          <a:bodyPr/>
          <a:lstStyle/>
          <a:p>
            <a:endParaRPr lang="en-US"/>
          </a:p>
        </p:txBody>
      </p:sp>
      <p:grpSp>
        <p:nvGrpSpPr>
          <p:cNvPr id="3" name="Group 3"/>
          <p:cNvGrpSpPr/>
          <p:nvPr/>
        </p:nvGrpSpPr>
        <p:grpSpPr>
          <a:xfrm>
            <a:off x="440499" y="389930"/>
            <a:ext cx="12999530" cy="822152"/>
            <a:chOff x="0" y="0"/>
            <a:chExt cx="6488568" cy="410368"/>
          </a:xfrm>
        </p:grpSpPr>
        <p:sp>
          <p:nvSpPr>
            <p:cNvPr id="4" name="Freeform 4"/>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5" name="TextBox 5"/>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6" name="Group 6"/>
          <p:cNvGrpSpPr/>
          <p:nvPr/>
        </p:nvGrpSpPr>
        <p:grpSpPr>
          <a:xfrm>
            <a:off x="0" y="389930"/>
            <a:ext cx="880998" cy="904801"/>
            <a:chOff x="0" y="0"/>
            <a:chExt cx="221364" cy="227345"/>
          </a:xfrm>
        </p:grpSpPr>
        <p:sp>
          <p:nvSpPr>
            <p:cNvPr id="7" name="Freeform 7"/>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8" name="TextBox 8"/>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9" name="Group 9"/>
          <p:cNvGrpSpPr/>
          <p:nvPr/>
        </p:nvGrpSpPr>
        <p:grpSpPr>
          <a:xfrm>
            <a:off x="0" y="2631978"/>
            <a:ext cx="5148667" cy="696174"/>
            <a:chOff x="0" y="0"/>
            <a:chExt cx="7915923" cy="1070347"/>
          </a:xfrm>
        </p:grpSpPr>
        <p:sp>
          <p:nvSpPr>
            <p:cNvPr id="10" name="Freeform 10"/>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1" name="TextBox 11"/>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2. Đối với lĩnh vực nuôi con nuôi</a:t>
              </a:r>
            </a:p>
          </p:txBody>
        </p:sp>
      </p:grpSp>
      <p:sp>
        <p:nvSpPr>
          <p:cNvPr id="12" name="TextBox 12"/>
          <p:cNvSpPr txBox="1"/>
          <p:nvPr/>
        </p:nvSpPr>
        <p:spPr>
          <a:xfrm>
            <a:off x="4533838" y="1502216"/>
            <a:ext cx="10688820" cy="409875"/>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A. Đối với nhóm phân định thẩm quyền triển khai các nghiệp vụ cụ thể</a:t>
            </a:r>
          </a:p>
        </p:txBody>
      </p:sp>
      <p:sp>
        <p:nvSpPr>
          <p:cNvPr id="13" name="Freeform 13"/>
          <p:cNvSpPr/>
          <p:nvPr/>
        </p:nvSpPr>
        <p:spPr>
          <a:xfrm>
            <a:off x="954849" y="2631978"/>
            <a:ext cx="16378302" cy="5659494"/>
          </a:xfrm>
          <a:custGeom>
            <a:avLst/>
            <a:gdLst/>
            <a:ahLst/>
            <a:cxnLst/>
            <a:rect l="l" t="t" r="r" b="b"/>
            <a:pathLst>
              <a:path w="16378302" h="5659494">
                <a:moveTo>
                  <a:pt x="0" y="0"/>
                </a:moveTo>
                <a:lnTo>
                  <a:pt x="16378302" y="0"/>
                </a:lnTo>
                <a:lnTo>
                  <a:pt x="16378302" y="5659494"/>
                </a:lnTo>
                <a:lnTo>
                  <a:pt x="0" y="5659494"/>
                </a:lnTo>
                <a:lnTo>
                  <a:pt x="0" y="0"/>
                </a:lnTo>
                <a:close/>
              </a:path>
            </a:pathLst>
          </a:custGeom>
          <a:blipFill>
            <a:blip r:embed="rId3"/>
            <a:stretch>
              <a:fillRect t="-3176" b="-3176"/>
            </a:stretch>
          </a:blipFill>
        </p:spPr>
        <p:txBody>
          <a:bodyPr/>
          <a:lstStyle/>
          <a:p>
            <a:endParaRPr lang="en-US"/>
          </a:p>
        </p:txBody>
      </p:sp>
      <p:sp>
        <p:nvSpPr>
          <p:cNvPr id="14" name="TextBox 14"/>
          <p:cNvSpPr txBox="1"/>
          <p:nvPr/>
        </p:nvSpPr>
        <p:spPr>
          <a:xfrm>
            <a:off x="3415330" y="4677516"/>
            <a:ext cx="11457341" cy="1859163"/>
          </a:xfrm>
          <a:prstGeom prst="rect">
            <a:avLst/>
          </a:prstGeom>
        </p:spPr>
        <p:txBody>
          <a:bodyPr lIns="0" tIns="0" rIns="0" bIns="0" rtlCol="0" anchor="t">
            <a:spAutoFit/>
          </a:bodyPr>
          <a:lstStyle/>
          <a:p>
            <a:pPr algn="ctr">
              <a:lnSpc>
                <a:spcPct val="150000"/>
              </a:lnSpc>
            </a:pPr>
            <a:r>
              <a:rPr lang="en-US" sz="2800" dirty="0" err="1">
                <a:solidFill>
                  <a:srgbClr val="FFFFFF"/>
                </a:solidFill>
                <a:latin typeface="Arial" panose="020B0604020202020204" pitchFamily="34" charset="0"/>
                <a:ea typeface="Canva Sans"/>
                <a:cs typeface="Arial" panose="020B0604020202020204" pitchFamily="34" charset="0"/>
                <a:sym typeface="Canva Sans"/>
              </a:rPr>
              <a:t>Chuyển</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giao</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vụ</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của</a:t>
            </a:r>
            <a:r>
              <a:rPr lang="en-US" sz="2800" dirty="0">
                <a:solidFill>
                  <a:srgbClr val="FFFFFF"/>
                </a:solidFill>
                <a:latin typeface="Arial" panose="020B0604020202020204" pitchFamily="34" charset="0"/>
                <a:ea typeface="Canva Sans"/>
                <a:cs typeface="Arial" panose="020B0604020202020204" pitchFamily="34" charset="0"/>
                <a:sym typeface="Canva Sans"/>
              </a:rPr>
              <a:t> UBND </a:t>
            </a:r>
            <a:r>
              <a:rPr lang="en-US" sz="2800" dirty="0" err="1">
                <a:solidFill>
                  <a:srgbClr val="FFFFFF"/>
                </a:solidFill>
                <a:latin typeface="Arial" panose="020B0604020202020204" pitchFamily="34" charset="0"/>
                <a:ea typeface="Canva Sans"/>
                <a:cs typeface="Arial" panose="020B0604020202020204" pitchFamily="34" charset="0"/>
                <a:sym typeface="Canva Sans"/>
              </a:rPr>
              <a:t>cấp</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huyện</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cho</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cấp</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xã</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tiếp</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tục</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thực</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hiện</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việc</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xác</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nhận</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công</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dân</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Việt</a:t>
            </a:r>
            <a:r>
              <a:rPr lang="en-US" sz="2800" dirty="0">
                <a:solidFill>
                  <a:srgbClr val="FFFFFF"/>
                </a:solidFill>
                <a:latin typeface="Arial" panose="020B0604020202020204" pitchFamily="34" charset="0"/>
                <a:ea typeface="Canva Sans"/>
                <a:cs typeface="Arial" panose="020B0604020202020204" pitchFamily="34" charset="0"/>
                <a:sym typeface="Canva Sans"/>
              </a:rPr>
              <a:t> Nam </a:t>
            </a:r>
            <a:r>
              <a:rPr lang="en-US" sz="2800" dirty="0" err="1">
                <a:solidFill>
                  <a:srgbClr val="FFFFFF"/>
                </a:solidFill>
                <a:latin typeface="Arial" panose="020B0604020202020204" pitchFamily="34" charset="0"/>
                <a:ea typeface="Canva Sans"/>
                <a:cs typeface="Arial" panose="020B0604020202020204" pitchFamily="34" charset="0"/>
                <a:sym typeface="Canva Sans"/>
              </a:rPr>
              <a:t>thường</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trú</a:t>
            </a:r>
            <a:r>
              <a:rPr lang="en-US" sz="2800" dirty="0">
                <a:solidFill>
                  <a:srgbClr val="FFFFFF"/>
                </a:solidFill>
                <a:latin typeface="Arial" panose="020B0604020202020204" pitchFamily="34" charset="0"/>
                <a:ea typeface="Canva Sans"/>
                <a:cs typeface="Arial" panose="020B0604020202020204" pitchFamily="34" charset="0"/>
                <a:sym typeface="Canva Sans"/>
              </a:rPr>
              <a:t> ở </a:t>
            </a:r>
            <a:r>
              <a:rPr lang="en-US" sz="2800" dirty="0" err="1">
                <a:solidFill>
                  <a:srgbClr val="FFFFFF"/>
                </a:solidFill>
                <a:latin typeface="Arial" panose="020B0604020202020204" pitchFamily="34" charset="0"/>
                <a:ea typeface="Canva Sans"/>
                <a:cs typeface="Arial" panose="020B0604020202020204" pitchFamily="34" charset="0"/>
                <a:sym typeface="Canva Sans"/>
              </a:rPr>
              <a:t>khu</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vực</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biên</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giới</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đủ</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điều</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kiện</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nhận</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trẻ</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em</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của</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nước</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láng</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giềng</a:t>
            </a:r>
            <a:r>
              <a:rPr lang="en-US" sz="2800" dirty="0">
                <a:solidFill>
                  <a:srgbClr val="FFFFFF"/>
                </a:solidFill>
                <a:latin typeface="Arial" panose="020B0604020202020204" pitchFamily="34" charset="0"/>
                <a:ea typeface="Canva Sans"/>
                <a:cs typeface="Arial" panose="020B0604020202020204" pitchFamily="34" charset="0"/>
                <a:sym typeface="Canva Sans"/>
              </a:rPr>
              <a:t> </a:t>
            </a:r>
            <a:r>
              <a:rPr lang="en-US" sz="2800" dirty="0" err="1">
                <a:solidFill>
                  <a:srgbClr val="FFFFFF"/>
                </a:solidFill>
                <a:latin typeface="Arial" panose="020B0604020202020204" pitchFamily="34" charset="0"/>
                <a:ea typeface="Canva Sans"/>
                <a:cs typeface="Arial" panose="020B0604020202020204" pitchFamily="34" charset="0"/>
                <a:sym typeface="Canva Sans"/>
              </a:rPr>
              <a:t>làm</a:t>
            </a:r>
            <a:r>
              <a:rPr lang="en-US" sz="2800" dirty="0">
                <a:solidFill>
                  <a:srgbClr val="FFFFFF"/>
                </a:solidFill>
                <a:latin typeface="Arial" panose="020B0604020202020204" pitchFamily="34" charset="0"/>
                <a:ea typeface="Canva Sans"/>
                <a:cs typeface="Arial" panose="020B0604020202020204" pitchFamily="34" charset="0"/>
                <a:sym typeface="Canva Sans"/>
              </a:rPr>
              <a:t> con </a:t>
            </a:r>
            <a:r>
              <a:rPr lang="en-US" sz="2800" dirty="0" err="1">
                <a:solidFill>
                  <a:srgbClr val="FFFFFF"/>
                </a:solidFill>
                <a:latin typeface="Arial" panose="020B0604020202020204" pitchFamily="34" charset="0"/>
                <a:ea typeface="Canva Sans"/>
                <a:cs typeface="Arial" panose="020B0604020202020204" pitchFamily="34" charset="0"/>
                <a:sym typeface="Canva Sans"/>
              </a:rPr>
              <a:t>nuôi</a:t>
            </a:r>
            <a:endParaRPr lang="en-US" sz="2800"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5" name="Freeform 15"/>
          <p:cNvSpPr/>
          <p:nvPr/>
        </p:nvSpPr>
        <p:spPr>
          <a:xfrm rot="10127659" flipH="1" flipV="1">
            <a:off x="-1468426" y="6491781"/>
            <a:ext cx="16242347" cy="6211647"/>
          </a:xfrm>
          <a:custGeom>
            <a:avLst/>
            <a:gdLst/>
            <a:ahLst/>
            <a:cxnLst/>
            <a:rect l="l" t="t" r="r" b="b"/>
            <a:pathLst>
              <a:path w="16242347" h="6211647">
                <a:moveTo>
                  <a:pt x="16242347" y="6211646"/>
                </a:moveTo>
                <a:lnTo>
                  <a:pt x="0" y="6211646"/>
                </a:lnTo>
                <a:lnTo>
                  <a:pt x="0" y="0"/>
                </a:lnTo>
                <a:lnTo>
                  <a:pt x="16242347" y="0"/>
                </a:lnTo>
                <a:lnTo>
                  <a:pt x="16242347" y="6211646"/>
                </a:lnTo>
                <a:close/>
              </a:path>
            </a:pathLst>
          </a:custGeom>
          <a:blipFill>
            <a:blip r:embed="rId4">
              <a:extLst>
                <a:ext uri="{96DAC541-7B7A-43D3-8B79-37D633B846F1}">
                  <asvg:svgBlip xmlns:asvg="http://schemas.microsoft.com/office/drawing/2016/SVG/main" xmlns="" r:embed="rId5"/>
                </a:ext>
              </a:extLst>
            </a:blip>
            <a:stretch>
              <a:fillRect t="-79322" b="-82160"/>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2019200" y="1912091"/>
            <a:ext cx="14249599" cy="4923924"/>
          </a:xfrm>
          <a:custGeom>
            <a:avLst/>
            <a:gdLst/>
            <a:ahLst/>
            <a:cxnLst/>
            <a:rect l="l" t="t" r="r" b="b"/>
            <a:pathLst>
              <a:path w="14249599" h="4923924">
                <a:moveTo>
                  <a:pt x="0" y="0"/>
                </a:moveTo>
                <a:lnTo>
                  <a:pt x="14249600" y="0"/>
                </a:lnTo>
                <a:lnTo>
                  <a:pt x="14249600" y="4923924"/>
                </a:lnTo>
                <a:lnTo>
                  <a:pt x="0" y="4923924"/>
                </a:lnTo>
                <a:lnTo>
                  <a:pt x="0" y="0"/>
                </a:lnTo>
                <a:close/>
              </a:path>
            </a:pathLst>
          </a:custGeom>
          <a:blipFill>
            <a:blip r:embed="rId2"/>
            <a:stretch>
              <a:fillRect t="-3176" b="-3176"/>
            </a:stretch>
          </a:blipFill>
        </p:spPr>
        <p:txBody>
          <a:bodyPr/>
          <a:lstStyle/>
          <a:p>
            <a:endParaRPr lang="en-US"/>
          </a:p>
        </p:txBody>
      </p:sp>
      <p:sp>
        <p:nvSpPr>
          <p:cNvPr id="3" name="Freeform 3"/>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3"/>
            <a:stretch>
              <a:fillRect l="-92" t="-3317" b="-3317"/>
            </a:stretch>
          </a:blipFill>
        </p:spPr>
        <p:txBody>
          <a:bodyPr/>
          <a:lstStyle/>
          <a:p>
            <a:endParaRPr lang="en-US"/>
          </a:p>
        </p:txBody>
      </p:sp>
      <p:grpSp>
        <p:nvGrpSpPr>
          <p:cNvPr id="4" name="Group 4"/>
          <p:cNvGrpSpPr/>
          <p:nvPr/>
        </p:nvGrpSpPr>
        <p:grpSpPr>
          <a:xfrm>
            <a:off x="440499" y="342900"/>
            <a:ext cx="12999530" cy="822152"/>
            <a:chOff x="0" y="0"/>
            <a:chExt cx="6488568" cy="410368"/>
          </a:xfrm>
        </p:grpSpPr>
        <p:sp>
          <p:nvSpPr>
            <p:cNvPr id="5" name="Freeform 5"/>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6" name="TextBox 6"/>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7" name="Group 7"/>
          <p:cNvGrpSpPr/>
          <p:nvPr/>
        </p:nvGrpSpPr>
        <p:grpSpPr>
          <a:xfrm>
            <a:off x="0" y="389930"/>
            <a:ext cx="880998" cy="904801"/>
            <a:chOff x="0" y="0"/>
            <a:chExt cx="221364" cy="227345"/>
          </a:xfrm>
        </p:grpSpPr>
        <p:sp>
          <p:nvSpPr>
            <p:cNvPr id="8" name="Freeform 8"/>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9" name="TextBox 9"/>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10" name="Group 10"/>
          <p:cNvGrpSpPr/>
          <p:nvPr/>
        </p:nvGrpSpPr>
        <p:grpSpPr>
          <a:xfrm>
            <a:off x="0" y="2631978"/>
            <a:ext cx="5148667" cy="696174"/>
            <a:chOff x="0" y="0"/>
            <a:chExt cx="7915923" cy="1070347"/>
          </a:xfrm>
        </p:grpSpPr>
        <p:sp>
          <p:nvSpPr>
            <p:cNvPr id="11" name="Freeform 11"/>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2" name="TextBox 12"/>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dirty="0">
                  <a:solidFill>
                    <a:srgbClr val="F2FF00"/>
                  </a:solidFill>
                  <a:latin typeface="Arial" panose="020B0604020202020204" pitchFamily="34" charset="0"/>
                  <a:ea typeface="Canva Sans Bold"/>
                  <a:cs typeface="Arial" panose="020B0604020202020204" pitchFamily="34" charset="0"/>
                  <a:sym typeface="Canva Sans Bold"/>
                </a:rPr>
                <a:t>3. </a:t>
              </a:r>
              <a:r>
                <a:rPr lang="en-US" sz="2200" b="1" spc="70" dirty="0" err="1">
                  <a:solidFill>
                    <a:srgbClr val="F2FF00"/>
                  </a:solidFill>
                  <a:latin typeface="Arial" panose="020B0604020202020204" pitchFamily="34" charset="0"/>
                  <a:ea typeface="Canva Sans Bold"/>
                  <a:cs typeface="Arial" panose="020B0604020202020204" pitchFamily="34" charset="0"/>
                  <a:sym typeface="Canva Sans Bold"/>
                </a:rPr>
                <a:t>Đối</a:t>
              </a:r>
              <a:r>
                <a:rPr lang="en-US" sz="2200" b="1" spc="70" dirty="0">
                  <a:solidFill>
                    <a:srgbClr val="F2FF00"/>
                  </a:solidFill>
                  <a:latin typeface="Arial" panose="020B0604020202020204" pitchFamily="34" charset="0"/>
                  <a:ea typeface="Canva Sans Bold"/>
                  <a:cs typeface="Arial" panose="020B0604020202020204" pitchFamily="34" charset="0"/>
                  <a:sym typeface="Canva Sans Bold"/>
                </a:rPr>
                <a:t> </a:t>
              </a:r>
              <a:r>
                <a:rPr lang="en-US" sz="2200" b="1" spc="70" dirty="0" err="1">
                  <a:solidFill>
                    <a:srgbClr val="F2FF00"/>
                  </a:solidFill>
                  <a:latin typeface="Arial" panose="020B0604020202020204" pitchFamily="34" charset="0"/>
                  <a:ea typeface="Canva Sans Bold"/>
                  <a:cs typeface="Arial" panose="020B0604020202020204" pitchFamily="34" charset="0"/>
                  <a:sym typeface="Canva Sans Bold"/>
                </a:rPr>
                <a:t>với</a:t>
              </a:r>
              <a:r>
                <a:rPr lang="en-US" sz="2200" b="1" spc="70" dirty="0">
                  <a:solidFill>
                    <a:srgbClr val="F2FF00"/>
                  </a:solidFill>
                  <a:latin typeface="Arial" panose="020B0604020202020204" pitchFamily="34" charset="0"/>
                  <a:ea typeface="Canva Sans Bold"/>
                  <a:cs typeface="Arial" panose="020B0604020202020204" pitchFamily="34" charset="0"/>
                  <a:sym typeface="Canva Sans Bold"/>
                </a:rPr>
                <a:t> </a:t>
              </a:r>
              <a:r>
                <a:rPr lang="en-US" sz="2200" b="1" spc="70" dirty="0" err="1">
                  <a:solidFill>
                    <a:srgbClr val="F2FF00"/>
                  </a:solidFill>
                  <a:latin typeface="Arial" panose="020B0604020202020204" pitchFamily="34" charset="0"/>
                  <a:ea typeface="Canva Sans Bold"/>
                  <a:cs typeface="Arial" panose="020B0604020202020204" pitchFamily="34" charset="0"/>
                  <a:sym typeface="Canva Sans Bold"/>
                </a:rPr>
                <a:t>lĩnh</a:t>
              </a:r>
              <a:r>
                <a:rPr lang="en-US" sz="2200" b="1" spc="70" dirty="0">
                  <a:solidFill>
                    <a:srgbClr val="F2FF00"/>
                  </a:solidFill>
                  <a:latin typeface="Arial" panose="020B0604020202020204" pitchFamily="34" charset="0"/>
                  <a:ea typeface="Canva Sans Bold"/>
                  <a:cs typeface="Arial" panose="020B0604020202020204" pitchFamily="34" charset="0"/>
                  <a:sym typeface="Canva Sans Bold"/>
                </a:rPr>
                <a:t> </a:t>
              </a:r>
              <a:r>
                <a:rPr lang="en-US" sz="2200" b="1" spc="70" dirty="0" err="1">
                  <a:solidFill>
                    <a:srgbClr val="F2FF00"/>
                  </a:solidFill>
                  <a:latin typeface="Arial" panose="020B0604020202020204" pitchFamily="34" charset="0"/>
                  <a:ea typeface="Canva Sans Bold"/>
                  <a:cs typeface="Arial" panose="020B0604020202020204" pitchFamily="34" charset="0"/>
                  <a:sym typeface="Canva Sans Bold"/>
                </a:rPr>
                <a:t>vực</a:t>
              </a:r>
              <a:r>
                <a:rPr lang="en-US" sz="2200" b="1" spc="70" dirty="0">
                  <a:solidFill>
                    <a:srgbClr val="F2FF00"/>
                  </a:solidFill>
                  <a:latin typeface="Arial" panose="020B0604020202020204" pitchFamily="34" charset="0"/>
                  <a:ea typeface="Canva Sans Bold"/>
                  <a:cs typeface="Arial" panose="020B0604020202020204" pitchFamily="34" charset="0"/>
                  <a:sym typeface="Canva Sans Bold"/>
                </a:rPr>
                <a:t> </a:t>
              </a:r>
              <a:r>
                <a:rPr lang="en-US" sz="2200" b="1" spc="70" dirty="0" err="1">
                  <a:solidFill>
                    <a:srgbClr val="F2FF00"/>
                  </a:solidFill>
                  <a:latin typeface="Arial" panose="020B0604020202020204" pitchFamily="34" charset="0"/>
                  <a:ea typeface="Canva Sans Bold"/>
                  <a:cs typeface="Arial" panose="020B0604020202020204" pitchFamily="34" charset="0"/>
                  <a:sym typeface="Canva Sans Bold"/>
                </a:rPr>
                <a:t>chứng</a:t>
              </a:r>
              <a:r>
                <a:rPr lang="en-US" sz="2200" b="1" spc="70" dirty="0">
                  <a:solidFill>
                    <a:srgbClr val="F2FF00"/>
                  </a:solidFill>
                  <a:latin typeface="Arial" panose="020B0604020202020204" pitchFamily="34" charset="0"/>
                  <a:ea typeface="Canva Sans Bold"/>
                  <a:cs typeface="Arial" panose="020B0604020202020204" pitchFamily="34" charset="0"/>
                  <a:sym typeface="Canva Sans Bold"/>
                </a:rPr>
                <a:t> </a:t>
              </a:r>
              <a:r>
                <a:rPr lang="en-US" sz="2200" b="1" spc="70" dirty="0" err="1">
                  <a:solidFill>
                    <a:srgbClr val="F2FF00"/>
                  </a:solidFill>
                  <a:latin typeface="Arial" panose="020B0604020202020204" pitchFamily="34" charset="0"/>
                  <a:ea typeface="Canva Sans Bold"/>
                  <a:cs typeface="Arial" panose="020B0604020202020204" pitchFamily="34" charset="0"/>
                  <a:sym typeface="Canva Sans Bold"/>
                </a:rPr>
                <a:t>thực</a:t>
              </a:r>
              <a:endParaRPr lang="en-US" sz="2200" b="1" spc="70" dirty="0">
                <a:solidFill>
                  <a:srgbClr val="F2FF00"/>
                </a:solidFill>
                <a:latin typeface="Arial" panose="020B0604020202020204" pitchFamily="34" charset="0"/>
                <a:ea typeface="Canva Sans Bold"/>
                <a:cs typeface="Arial" panose="020B0604020202020204" pitchFamily="34" charset="0"/>
                <a:sym typeface="Canva Sans Bold"/>
              </a:endParaRPr>
            </a:p>
          </p:txBody>
        </p:sp>
      </p:grpSp>
      <p:sp>
        <p:nvSpPr>
          <p:cNvPr id="13" name="TextBox 13"/>
          <p:cNvSpPr txBox="1"/>
          <p:nvPr/>
        </p:nvSpPr>
        <p:spPr>
          <a:xfrm>
            <a:off x="4533838" y="1502216"/>
            <a:ext cx="10688820" cy="409875"/>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A. Đối với nhóm phân định thẩm quyền triển khai các nghiệp vụ cụ thể</a:t>
            </a:r>
          </a:p>
        </p:txBody>
      </p:sp>
      <p:sp>
        <p:nvSpPr>
          <p:cNvPr id="14" name="TextBox 14"/>
          <p:cNvSpPr txBox="1"/>
          <p:nvPr/>
        </p:nvSpPr>
        <p:spPr>
          <a:xfrm>
            <a:off x="3415330" y="4004426"/>
            <a:ext cx="11457341" cy="1209065"/>
          </a:xfrm>
          <a:prstGeom prst="rect">
            <a:avLst/>
          </a:prstGeom>
        </p:spPr>
        <p:txBody>
          <a:bodyPr lIns="0" tIns="0" rIns="0" bIns="0" rtlCol="0" anchor="t">
            <a:spAutoFit/>
          </a:bodyPr>
          <a:lstStyle/>
          <a:p>
            <a:pPr algn="ctr">
              <a:lnSpc>
                <a:spcPts val="3245"/>
              </a:lnSpc>
              <a:spcBef>
                <a:spcPct val="0"/>
              </a:spcBef>
            </a:pPr>
            <a:r>
              <a:rPr lang="en-US" sz="2318"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Nghị</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quy</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318" b="1" dirty="0">
                <a:solidFill>
                  <a:srgbClr val="FFFFFF"/>
                </a:solidFill>
                <a:latin typeface="Arial" panose="020B0604020202020204" pitchFamily="34" charset="0"/>
                <a:ea typeface="Canva Sans"/>
                <a:cs typeface="Arial" panose="020B0604020202020204" pitchFamily="34" charset="0"/>
                <a:sym typeface="Canva Sans"/>
              </a:rPr>
              <a:t> UBND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cấp</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xã</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thực</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hiện</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một</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số</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việc</a:t>
            </a:r>
            <a:r>
              <a:rPr lang="en-US" sz="2318" b="1" dirty="0">
                <a:solidFill>
                  <a:srgbClr val="FFFFFF"/>
                </a:solidFill>
                <a:latin typeface="Arial" panose="020B0604020202020204" pitchFamily="34" charset="0"/>
                <a:ea typeface="Canva Sans"/>
                <a:cs typeface="Arial" panose="020B0604020202020204" pitchFamily="34" charset="0"/>
                <a:sym typeface="Canva Sans"/>
              </a:rPr>
              <a:t> do UBND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cấp</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huyện</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trước</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đây</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thực</a:t>
            </a:r>
            <a:r>
              <a:rPr lang="en-US" sz="2318" b="1" dirty="0">
                <a:solidFill>
                  <a:srgbClr val="FFFFFF"/>
                </a:solidFill>
                <a:latin typeface="Arial" panose="020B0604020202020204" pitchFamily="34" charset="0"/>
                <a:ea typeface="Canva Sans"/>
                <a:cs typeface="Arial" panose="020B0604020202020204" pitchFamily="34" charset="0"/>
                <a:sym typeface="Canva Sans"/>
              </a:rPr>
              <a:t>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hiện</a:t>
            </a:r>
            <a:r>
              <a:rPr lang="en-US" sz="2318" b="1" dirty="0">
                <a:solidFill>
                  <a:srgbClr val="FFFFFF"/>
                </a:solidFill>
                <a:latin typeface="Arial" panose="020B0604020202020204" pitchFamily="34" charset="0"/>
                <a:ea typeface="Canva Sans"/>
                <a:cs typeface="Arial" panose="020B0604020202020204" pitchFamily="34" charset="0"/>
                <a:sym typeface="Canva Sans"/>
              </a:rPr>
              <a:t>, bao </a:t>
            </a:r>
            <a:r>
              <a:rPr lang="en-US" sz="2318" b="1" dirty="0" err="1">
                <a:solidFill>
                  <a:srgbClr val="FFFFFF"/>
                </a:solidFill>
                <a:latin typeface="Arial" panose="020B0604020202020204" pitchFamily="34" charset="0"/>
                <a:ea typeface="Canva Sans"/>
                <a:cs typeface="Arial" panose="020B0604020202020204" pitchFamily="34" charset="0"/>
                <a:sym typeface="Canva Sans"/>
              </a:rPr>
              <a:t>gồm</a:t>
            </a:r>
            <a:r>
              <a:rPr lang="en-US" sz="2318" b="1" dirty="0">
                <a:solidFill>
                  <a:srgbClr val="FFFFFF"/>
                </a:solidFill>
                <a:latin typeface="Arial" panose="020B0604020202020204" pitchFamily="34" charset="0"/>
                <a:ea typeface="Canva Sans"/>
                <a:cs typeface="Arial" panose="020B0604020202020204" pitchFamily="34" charset="0"/>
                <a:sym typeface="Canva Sans"/>
              </a:rPr>
              <a:t>:</a:t>
            </a:r>
          </a:p>
          <a:p>
            <a:pPr algn="ctr">
              <a:lnSpc>
                <a:spcPts val="3245"/>
              </a:lnSpc>
              <a:spcBef>
                <a:spcPct val="0"/>
              </a:spcBef>
            </a:pPr>
            <a:endParaRPr lang="en-US" sz="2318"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5" name="Freeform 15"/>
          <p:cNvSpPr/>
          <p:nvPr/>
        </p:nvSpPr>
        <p:spPr>
          <a:xfrm>
            <a:off x="0" y="6209773"/>
            <a:ext cx="16509140" cy="1590076"/>
          </a:xfrm>
          <a:custGeom>
            <a:avLst/>
            <a:gdLst/>
            <a:ahLst/>
            <a:cxnLst/>
            <a:rect l="l" t="t" r="r" b="b"/>
            <a:pathLst>
              <a:path w="16509140" h="1590076">
                <a:moveTo>
                  <a:pt x="0" y="0"/>
                </a:moveTo>
                <a:lnTo>
                  <a:pt x="16509140" y="0"/>
                </a:lnTo>
                <a:lnTo>
                  <a:pt x="16509140" y="1590076"/>
                </a:lnTo>
                <a:lnTo>
                  <a:pt x="0" y="1590076"/>
                </a:lnTo>
                <a:lnTo>
                  <a:pt x="0" y="0"/>
                </a:lnTo>
                <a:close/>
              </a:path>
            </a:pathLst>
          </a:custGeom>
          <a:blipFill>
            <a:blip r:embed="rId4"/>
            <a:stretch>
              <a:fillRect l="-2820" r="-2820" b="-98800"/>
            </a:stretch>
          </a:blipFill>
        </p:spPr>
        <p:txBody>
          <a:bodyPr/>
          <a:lstStyle/>
          <a:p>
            <a:endParaRPr lang="en-US"/>
          </a:p>
        </p:txBody>
      </p:sp>
      <p:sp>
        <p:nvSpPr>
          <p:cNvPr id="16" name="TextBox 16"/>
          <p:cNvSpPr txBox="1"/>
          <p:nvPr/>
        </p:nvSpPr>
        <p:spPr>
          <a:xfrm>
            <a:off x="1394425" y="6422940"/>
            <a:ext cx="13828233" cy="1156983"/>
          </a:xfrm>
          <a:prstGeom prst="rect">
            <a:avLst/>
          </a:prstGeom>
        </p:spPr>
        <p:txBody>
          <a:bodyPr lIns="0" tIns="0" rIns="0" bIns="0" rtlCol="0" anchor="t">
            <a:spAutoFit/>
          </a:bodyPr>
          <a:lstStyle/>
          <a:p>
            <a:pPr marL="471394" lvl="1" indent="-235697" algn="l">
              <a:lnSpc>
                <a:spcPts val="3056"/>
              </a:lnSpc>
              <a:spcBef>
                <a:spcPct val="0"/>
              </a:spcBef>
              <a:buFont typeface="Arial"/>
              <a:buChar char="•"/>
            </a:pPr>
            <a:r>
              <a:rPr lang="en-US" sz="2183" b="1" dirty="0" err="1">
                <a:solidFill>
                  <a:srgbClr val="FFFFFF"/>
                </a:solidFill>
                <a:latin typeface="Arial" panose="020B0604020202020204" pitchFamily="34" charset="0"/>
                <a:ea typeface="Canva Sans"/>
                <a:cs typeface="Arial" panose="020B0604020202020204" pitchFamily="34" charset="0"/>
                <a:sym typeface="Canva Sans"/>
              </a:rPr>
              <a:t>Chứng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thực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chữ</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ký</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của</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người</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dịch</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trong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các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giấy</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tờ</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văn</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bản</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từ</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tiếng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nước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ngoài</a:t>
            </a:r>
            <a:r>
              <a:rPr lang="en-US" sz="2183" b="1" dirty="0">
                <a:solidFill>
                  <a:srgbClr val="FFFFFF"/>
                </a:solidFill>
                <a:latin typeface="Arial" panose="020B0604020202020204" pitchFamily="34" charset="0"/>
                <a:ea typeface="Canva Sans"/>
                <a:cs typeface="Arial" panose="020B0604020202020204" pitchFamily="34" charset="0"/>
                <a:sym typeface="Canva Sans"/>
              </a:rPr>
              <a:t> sang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tiếng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Việt</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từ</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tiếng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Việt</a:t>
            </a:r>
            <a:r>
              <a:rPr lang="en-US" sz="2183" b="1" dirty="0">
                <a:solidFill>
                  <a:srgbClr val="FFFFFF"/>
                </a:solidFill>
                <a:latin typeface="Arial" panose="020B0604020202020204" pitchFamily="34" charset="0"/>
                <a:ea typeface="Canva Sans"/>
                <a:cs typeface="Arial" panose="020B0604020202020204" pitchFamily="34" charset="0"/>
                <a:sym typeface="Canva Sans"/>
              </a:rPr>
              <a:t> sang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tiếng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nước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ngoài</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sửa</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lỗi</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sai</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sót</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trong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hợp</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đồng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giao</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dịch</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đã</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183" b="1" dirty="0">
                <a:solidFill>
                  <a:srgbClr val="FFFFFF"/>
                </a:solidFill>
                <a:latin typeface="Arial" panose="020B0604020202020204" pitchFamily="34" charset="0"/>
                <a:ea typeface="Canva Sans"/>
                <a:cs typeface="Arial" panose="020B0604020202020204" pitchFamily="34" charset="0"/>
                <a:sym typeface="Canva Sans"/>
              </a:rPr>
              <a:t> UBND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cấp</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huyện</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thực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hiện</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trước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đây</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p>
        </p:txBody>
      </p:sp>
      <p:sp>
        <p:nvSpPr>
          <p:cNvPr id="17" name="Freeform 17"/>
          <p:cNvSpPr/>
          <p:nvPr/>
        </p:nvSpPr>
        <p:spPr>
          <a:xfrm>
            <a:off x="0" y="8047499"/>
            <a:ext cx="16509140" cy="1590076"/>
          </a:xfrm>
          <a:custGeom>
            <a:avLst/>
            <a:gdLst/>
            <a:ahLst/>
            <a:cxnLst/>
            <a:rect l="l" t="t" r="r" b="b"/>
            <a:pathLst>
              <a:path w="16509140" h="1590076">
                <a:moveTo>
                  <a:pt x="0" y="0"/>
                </a:moveTo>
                <a:lnTo>
                  <a:pt x="16509140" y="0"/>
                </a:lnTo>
                <a:lnTo>
                  <a:pt x="16509140" y="1590076"/>
                </a:lnTo>
                <a:lnTo>
                  <a:pt x="0" y="1590076"/>
                </a:lnTo>
                <a:lnTo>
                  <a:pt x="0" y="0"/>
                </a:lnTo>
                <a:close/>
              </a:path>
            </a:pathLst>
          </a:custGeom>
          <a:blipFill>
            <a:blip r:embed="rId4"/>
            <a:stretch>
              <a:fillRect l="-2820" r="-2820" b="-98800"/>
            </a:stretch>
          </a:blipFill>
        </p:spPr>
        <p:txBody>
          <a:bodyPr/>
          <a:lstStyle/>
          <a:p>
            <a:endParaRPr lang="en-US"/>
          </a:p>
        </p:txBody>
      </p:sp>
      <p:sp>
        <p:nvSpPr>
          <p:cNvPr id="18" name="TextBox 18"/>
          <p:cNvSpPr txBox="1"/>
          <p:nvPr/>
        </p:nvSpPr>
        <p:spPr>
          <a:xfrm>
            <a:off x="1394425" y="8130933"/>
            <a:ext cx="13828233" cy="1156983"/>
          </a:xfrm>
          <a:prstGeom prst="rect">
            <a:avLst/>
          </a:prstGeom>
        </p:spPr>
        <p:txBody>
          <a:bodyPr lIns="0" tIns="0" rIns="0" bIns="0" rtlCol="0" anchor="t">
            <a:spAutoFit/>
          </a:bodyPr>
          <a:lstStyle/>
          <a:p>
            <a:pPr marL="471394" lvl="1" indent="-235697" algn="l">
              <a:lnSpc>
                <a:spcPts val="3056"/>
              </a:lnSpc>
              <a:spcBef>
                <a:spcPct val="0"/>
              </a:spcBef>
              <a:buFont typeface="Arial"/>
              <a:buChar char="•"/>
            </a:pPr>
            <a:r>
              <a:rPr lang="en-US" sz="2183"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Trình</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tự</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thực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hiện</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chứng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thực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chữ</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ký</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người</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dịch</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trong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trường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hợp</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người</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dịch</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là</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cộng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tác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viên</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của</a:t>
            </a:r>
            <a:r>
              <a:rPr lang="en-US" sz="2183" b="1" dirty="0">
                <a:solidFill>
                  <a:srgbClr val="FFFFFF"/>
                </a:solidFill>
                <a:latin typeface="Arial" panose="020B0604020202020204" pitchFamily="34" charset="0"/>
                <a:ea typeface="Canva Sans"/>
                <a:cs typeface="Arial" panose="020B0604020202020204" pitchFamily="34" charset="0"/>
                <a:sym typeface="Canva Sans"/>
              </a:rPr>
              <a:t> UBND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cấp</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xã</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và</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người</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dịch</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không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phải</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là</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cộng</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tác</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viên</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dịch</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thuật</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của</a:t>
            </a:r>
            <a:r>
              <a:rPr lang="en-US" sz="2183" b="1" dirty="0">
                <a:solidFill>
                  <a:srgbClr val="FFFFFF"/>
                </a:solidFill>
                <a:latin typeface="Arial" panose="020B0604020202020204" pitchFamily="34" charset="0"/>
                <a:ea typeface="Canva Sans"/>
                <a:cs typeface="Arial" panose="020B0604020202020204" pitchFamily="34" charset="0"/>
                <a:sym typeface="Canva Sans"/>
              </a:rPr>
              <a:t> UBND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cấp</a:t>
            </a:r>
            <a:r>
              <a:rPr lang="en-US" sz="2183" b="1" dirty="0">
                <a:solidFill>
                  <a:srgbClr val="FFFFFF"/>
                </a:solidFill>
                <a:latin typeface="Arial" panose="020B0604020202020204" pitchFamily="34" charset="0"/>
                <a:ea typeface="Canva Sans"/>
                <a:cs typeface="Arial" panose="020B0604020202020204" pitchFamily="34" charset="0"/>
                <a:sym typeface="Canva Sans"/>
              </a:rPr>
              <a:t> </a:t>
            </a:r>
            <a:r>
              <a:rPr lang="en-US" sz="2183" b="1" dirty="0" err="1">
                <a:solidFill>
                  <a:srgbClr val="FFFFFF"/>
                </a:solidFill>
                <a:latin typeface="Arial" panose="020B0604020202020204" pitchFamily="34" charset="0"/>
                <a:ea typeface="Canva Sans"/>
                <a:cs typeface="Arial" panose="020B0604020202020204" pitchFamily="34" charset="0"/>
                <a:sym typeface="Canva Sans"/>
              </a:rPr>
              <a:t>xã</a:t>
            </a:r>
            <a:r>
              <a:rPr lang="en-US" sz="2183" b="1" dirty="0">
                <a:solidFill>
                  <a:srgbClr val="FFFFFF"/>
                </a:solidFill>
                <a:latin typeface="Arial" panose="020B0604020202020204" pitchFamily="34" charset="0"/>
                <a:ea typeface="Canva Sans"/>
                <a:cs typeface="Arial" panose="020B0604020202020204" pitchFamily="34" charset="0"/>
                <a:sym typeface="Canva Sans"/>
              </a:rPr>
              <a:t>.</a:t>
            </a:r>
          </a:p>
          <a:p>
            <a:pPr algn="l">
              <a:lnSpc>
                <a:spcPts val="3056"/>
              </a:lnSpc>
              <a:spcBef>
                <a:spcPct val="0"/>
              </a:spcBef>
            </a:pPr>
            <a:endParaRPr lang="en-US" sz="2183"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9" name="Freeform 19"/>
          <p:cNvSpPr/>
          <p:nvPr/>
        </p:nvSpPr>
        <p:spPr>
          <a:xfrm flipH="1" flipV="1">
            <a:off x="6408209" y="-2746455"/>
            <a:ext cx="14063641" cy="5378432"/>
          </a:xfrm>
          <a:custGeom>
            <a:avLst/>
            <a:gdLst/>
            <a:ahLst/>
            <a:cxnLst/>
            <a:rect l="l" t="t" r="r" b="b"/>
            <a:pathLst>
              <a:path w="14063641" h="5378432">
                <a:moveTo>
                  <a:pt x="14063641" y="5378433"/>
                </a:moveTo>
                <a:lnTo>
                  <a:pt x="0" y="5378433"/>
                </a:lnTo>
                <a:lnTo>
                  <a:pt x="0" y="0"/>
                </a:lnTo>
                <a:lnTo>
                  <a:pt x="14063641" y="0"/>
                </a:lnTo>
                <a:lnTo>
                  <a:pt x="14063641" y="5378433"/>
                </a:lnTo>
                <a:close/>
              </a:path>
            </a:pathLst>
          </a:custGeom>
          <a:blipFill>
            <a:blip r:embed="rId5">
              <a:extLst>
                <a:ext uri="{96DAC541-7B7A-43D3-8B79-37D633B846F1}">
                  <asvg:svgBlip xmlns:asvg="http://schemas.microsoft.com/office/drawing/2016/SVG/main" xmlns="" r:embed="rId6"/>
                </a:ext>
              </a:extLst>
            </a:blip>
            <a:stretch>
              <a:fillRect t="-79322" b="-82160"/>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2"/>
            <a:stretch>
              <a:fillRect l="-92" t="-3317" b="-3317"/>
            </a:stretch>
          </a:blipFill>
        </p:spPr>
        <p:txBody>
          <a:bodyPr/>
          <a:lstStyle/>
          <a:p>
            <a:endParaRPr lang="en-US"/>
          </a:p>
        </p:txBody>
      </p:sp>
      <p:grpSp>
        <p:nvGrpSpPr>
          <p:cNvPr id="3" name="Group 3"/>
          <p:cNvGrpSpPr/>
          <p:nvPr/>
        </p:nvGrpSpPr>
        <p:grpSpPr>
          <a:xfrm>
            <a:off x="440499" y="389930"/>
            <a:ext cx="12999530" cy="822152"/>
            <a:chOff x="0" y="0"/>
            <a:chExt cx="6488568" cy="410368"/>
          </a:xfrm>
        </p:grpSpPr>
        <p:sp>
          <p:nvSpPr>
            <p:cNvPr id="4" name="Freeform 4"/>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5" name="TextBox 5"/>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6" name="Group 6"/>
          <p:cNvGrpSpPr/>
          <p:nvPr/>
        </p:nvGrpSpPr>
        <p:grpSpPr>
          <a:xfrm>
            <a:off x="0" y="389930"/>
            <a:ext cx="880998" cy="904801"/>
            <a:chOff x="0" y="0"/>
            <a:chExt cx="221364" cy="227345"/>
          </a:xfrm>
        </p:grpSpPr>
        <p:sp>
          <p:nvSpPr>
            <p:cNvPr id="7" name="Freeform 7"/>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8" name="TextBox 8"/>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sp>
        <p:nvSpPr>
          <p:cNvPr id="9" name="Freeform 9"/>
          <p:cNvSpPr/>
          <p:nvPr/>
        </p:nvSpPr>
        <p:spPr>
          <a:xfrm>
            <a:off x="440499" y="2279142"/>
            <a:ext cx="16230600" cy="6979158"/>
          </a:xfrm>
          <a:custGeom>
            <a:avLst/>
            <a:gdLst/>
            <a:ahLst/>
            <a:cxnLst/>
            <a:rect l="l" t="t" r="r" b="b"/>
            <a:pathLst>
              <a:path w="16230600" h="6979158">
                <a:moveTo>
                  <a:pt x="0" y="0"/>
                </a:moveTo>
                <a:lnTo>
                  <a:pt x="16230600" y="0"/>
                </a:lnTo>
                <a:lnTo>
                  <a:pt x="16230600" y="6979158"/>
                </a:lnTo>
                <a:lnTo>
                  <a:pt x="0" y="6979158"/>
                </a:lnTo>
                <a:lnTo>
                  <a:pt x="0" y="0"/>
                </a:lnTo>
                <a:close/>
              </a:path>
            </a:pathLst>
          </a:custGeom>
          <a:blipFill>
            <a:blip r:embed="rId3"/>
            <a:stretch>
              <a:fillRect/>
            </a:stretch>
          </a:blipFill>
        </p:spPr>
        <p:txBody>
          <a:bodyPr/>
          <a:lstStyle/>
          <a:p>
            <a:endParaRPr lang="en-US"/>
          </a:p>
        </p:txBody>
      </p:sp>
      <p:sp>
        <p:nvSpPr>
          <p:cNvPr id="10" name="Freeform 10"/>
          <p:cNvSpPr/>
          <p:nvPr/>
        </p:nvSpPr>
        <p:spPr>
          <a:xfrm>
            <a:off x="0" y="4392658"/>
            <a:ext cx="20726510" cy="8912399"/>
          </a:xfrm>
          <a:custGeom>
            <a:avLst/>
            <a:gdLst/>
            <a:ahLst/>
            <a:cxnLst/>
            <a:rect l="l" t="t" r="r" b="b"/>
            <a:pathLst>
              <a:path w="20726510" h="8912399">
                <a:moveTo>
                  <a:pt x="0" y="0"/>
                </a:moveTo>
                <a:lnTo>
                  <a:pt x="20726510" y="0"/>
                </a:lnTo>
                <a:lnTo>
                  <a:pt x="20726510" y="8912399"/>
                </a:lnTo>
                <a:lnTo>
                  <a:pt x="0" y="8912399"/>
                </a:lnTo>
                <a:lnTo>
                  <a:pt x="0" y="0"/>
                </a:lnTo>
                <a:close/>
              </a:path>
            </a:pathLst>
          </a:custGeom>
          <a:blipFill>
            <a:blip r:embed="rId3"/>
            <a:stretch>
              <a:fillRect/>
            </a:stretch>
          </a:blipFill>
        </p:spPr>
        <p:txBody>
          <a:bodyPr/>
          <a:lstStyle/>
          <a:p>
            <a:endParaRPr lang="en-US"/>
          </a:p>
        </p:txBody>
      </p:sp>
      <p:sp>
        <p:nvSpPr>
          <p:cNvPr id="11" name="Freeform 11"/>
          <p:cNvSpPr/>
          <p:nvPr/>
        </p:nvSpPr>
        <p:spPr>
          <a:xfrm>
            <a:off x="721460" y="3162823"/>
            <a:ext cx="1309743" cy="1562318"/>
          </a:xfrm>
          <a:custGeom>
            <a:avLst/>
            <a:gdLst/>
            <a:ahLst/>
            <a:cxnLst/>
            <a:rect l="l" t="t" r="r" b="b"/>
            <a:pathLst>
              <a:path w="1309743" h="1562318">
                <a:moveTo>
                  <a:pt x="0" y="0"/>
                </a:moveTo>
                <a:lnTo>
                  <a:pt x="1309743" y="0"/>
                </a:lnTo>
                <a:lnTo>
                  <a:pt x="1309743" y="1562318"/>
                </a:lnTo>
                <a:lnTo>
                  <a:pt x="0" y="1562318"/>
                </a:lnTo>
                <a:lnTo>
                  <a:pt x="0" y="0"/>
                </a:lnTo>
                <a:close/>
              </a:path>
            </a:pathLst>
          </a:custGeom>
          <a:blipFill>
            <a:blip r:embed="rId4"/>
            <a:stretch>
              <a:fillRect/>
            </a:stretch>
          </a:blipFill>
        </p:spPr>
        <p:txBody>
          <a:bodyPr/>
          <a:lstStyle/>
          <a:p>
            <a:endParaRPr lang="en-US"/>
          </a:p>
        </p:txBody>
      </p:sp>
      <p:sp>
        <p:nvSpPr>
          <p:cNvPr id="12" name="Freeform 12"/>
          <p:cNvSpPr/>
          <p:nvPr/>
        </p:nvSpPr>
        <p:spPr>
          <a:xfrm>
            <a:off x="721460" y="6292896"/>
            <a:ext cx="1350125" cy="1648554"/>
          </a:xfrm>
          <a:custGeom>
            <a:avLst/>
            <a:gdLst/>
            <a:ahLst/>
            <a:cxnLst/>
            <a:rect l="l" t="t" r="r" b="b"/>
            <a:pathLst>
              <a:path w="1350125" h="1648554">
                <a:moveTo>
                  <a:pt x="0" y="0"/>
                </a:moveTo>
                <a:lnTo>
                  <a:pt x="1350124" y="0"/>
                </a:lnTo>
                <a:lnTo>
                  <a:pt x="1350124" y="1648555"/>
                </a:lnTo>
                <a:lnTo>
                  <a:pt x="0" y="1648555"/>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4357709" y="1586614"/>
            <a:ext cx="11041077" cy="409875"/>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B. Đối với nhóm phân định thẩm quyền về trách nhiệm quản lý nhà nước</a:t>
            </a:r>
          </a:p>
        </p:txBody>
      </p:sp>
      <p:sp>
        <p:nvSpPr>
          <p:cNvPr id="14" name="TextBox 14"/>
          <p:cNvSpPr txBox="1"/>
          <p:nvPr/>
        </p:nvSpPr>
        <p:spPr>
          <a:xfrm>
            <a:off x="2381927" y="2976535"/>
            <a:ext cx="12347745" cy="1774112"/>
          </a:xfrm>
          <a:prstGeom prst="rect">
            <a:avLst/>
          </a:prstGeom>
        </p:spPr>
        <p:txBody>
          <a:bodyPr lIns="0" tIns="0" rIns="0" bIns="0" rtlCol="0" anchor="t">
            <a:spAutoFit/>
          </a:bodyPr>
          <a:lstStyle/>
          <a:p>
            <a:pPr algn="just">
              <a:lnSpc>
                <a:spcPts val="3539"/>
              </a:lnSpc>
              <a:spcBef>
                <a:spcPct val="0"/>
              </a:spcBef>
            </a:pPr>
            <a:r>
              <a:rPr lang="en-US" sz="2528" dirty="0">
                <a:solidFill>
                  <a:srgbClr val="FFFFFF"/>
                </a:solidFill>
                <a:latin typeface="Arial" panose="020B0604020202020204" pitchFamily="34" charset="0"/>
                <a:ea typeface="Canva Sans"/>
                <a:cs typeface="Arial" panose="020B0604020202020204" pitchFamily="34" charset="0"/>
                <a:sym typeface="Canva Sans"/>
              </a:rPr>
              <a:t>Trong </a:t>
            </a:r>
            <a:r>
              <a:rPr lang="en-US" sz="2528" dirty="0" err="1">
                <a:solidFill>
                  <a:srgbClr val="FFFFFF"/>
                </a:solidFill>
                <a:latin typeface="Arial" panose="020B0604020202020204" pitchFamily="34" charset="0"/>
                <a:ea typeface="Canva Sans"/>
                <a:cs typeface="Arial" panose="020B0604020202020204" pitchFamily="34" charset="0"/>
                <a:sym typeface="Canva Sans"/>
              </a:rPr>
              <a:t>lĩnh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vực</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hộ</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528" dirty="0">
                <a:solidFill>
                  <a:srgbClr val="FFFFFF"/>
                </a:solidFill>
                <a:latin typeface="Arial" panose="020B0604020202020204" pitchFamily="34" charset="0"/>
                <a:ea typeface="Canva Sans"/>
                <a:cs typeface="Arial" panose="020B0604020202020204" pitchFamily="34" charset="0"/>
                <a:sym typeface="Canva Sans"/>
              </a:rPr>
              <a:t>, UBND </a:t>
            </a:r>
            <a:r>
              <a:rPr lang="en-US" sz="2528" dirty="0" err="1">
                <a:solidFill>
                  <a:srgbClr val="FFFFFF"/>
                </a:solidFill>
                <a:latin typeface="Arial" panose="020B0604020202020204" pitchFamily="34" charset="0"/>
                <a:ea typeface="Canva Sans"/>
                <a:cs typeface="Arial" panose="020B0604020202020204" pitchFamily="34" charset="0"/>
                <a:sym typeface="Canva Sans"/>
              </a:rPr>
              <a:t>cấp</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xã</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bổ</a:t>
            </a:r>
            <a:r>
              <a:rPr lang="en-US" sz="2528" dirty="0">
                <a:solidFill>
                  <a:srgbClr val="FFFFFF"/>
                </a:solidFill>
                <a:latin typeface="Arial" panose="020B0604020202020204" pitchFamily="34" charset="0"/>
                <a:ea typeface="Canva Sans"/>
                <a:cs typeface="Arial" panose="020B0604020202020204" pitchFamily="34" charset="0"/>
                <a:sym typeface="Canva Sans"/>
              </a:rPr>
              <a:t> sung </a:t>
            </a:r>
            <a:r>
              <a:rPr lang="en-US" sz="2528"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vụ</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cập</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nhật</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khai</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thác</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sử</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dụng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Cơ</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sở</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dữ</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liệu</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hộ</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điện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tử</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trong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phạm</a:t>
            </a:r>
            <a:r>
              <a:rPr lang="en-US" sz="2528" dirty="0">
                <a:solidFill>
                  <a:srgbClr val="FFFFFF"/>
                </a:solidFill>
                <a:latin typeface="Arial" panose="020B0604020202020204" pitchFamily="34" charset="0"/>
                <a:ea typeface="Canva Sans"/>
                <a:cs typeface="Arial" panose="020B0604020202020204" pitchFamily="34" charset="0"/>
                <a:sym typeface="Canva Sans"/>
              </a:rPr>
              <a:t> vi </a:t>
            </a:r>
            <a:r>
              <a:rPr lang="en-US" sz="2528" dirty="0" err="1">
                <a:solidFill>
                  <a:srgbClr val="FFFFFF"/>
                </a:solidFill>
                <a:latin typeface="Arial" panose="020B0604020202020204" pitchFamily="34" charset="0"/>
                <a:ea typeface="Canva Sans"/>
                <a:cs typeface="Arial" panose="020B0604020202020204" pitchFamily="34" charset="0"/>
                <a:sym typeface="Canva Sans"/>
              </a:rPr>
              <a:t>địa</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phương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quản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lý</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tổng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hợp</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đánh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giá</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tình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hình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thực</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hiện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công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tác</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đăng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ký</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quản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lý</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hộ</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và</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thống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kê</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số</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liệu</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đăng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ký</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hộ</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báo</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cáo</a:t>
            </a:r>
            <a:r>
              <a:rPr lang="en-US" sz="2528" dirty="0">
                <a:solidFill>
                  <a:srgbClr val="FFFFFF"/>
                </a:solidFill>
                <a:latin typeface="Arial" panose="020B0604020202020204" pitchFamily="34" charset="0"/>
                <a:ea typeface="Canva Sans"/>
                <a:cs typeface="Arial" panose="020B0604020202020204" pitchFamily="34" charset="0"/>
                <a:sym typeface="Canva Sans"/>
              </a:rPr>
              <a:t> UBND </a:t>
            </a:r>
            <a:r>
              <a:rPr lang="en-US" sz="2528" dirty="0" err="1">
                <a:solidFill>
                  <a:srgbClr val="FFFFFF"/>
                </a:solidFill>
                <a:latin typeface="Arial" panose="020B0604020202020204" pitchFamily="34" charset="0"/>
                <a:ea typeface="Canva Sans"/>
                <a:cs typeface="Arial" panose="020B0604020202020204" pitchFamily="34" charset="0"/>
                <a:sym typeface="Canva Sans"/>
              </a:rPr>
              <a:t>cấp</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tỉnh</a:t>
            </a:r>
            <a:endParaRPr lang="en-US" sz="2528"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5" name="TextBox 15"/>
          <p:cNvSpPr txBox="1"/>
          <p:nvPr/>
        </p:nvSpPr>
        <p:spPr>
          <a:xfrm>
            <a:off x="2337306" y="6094494"/>
            <a:ext cx="12248473" cy="1308050"/>
          </a:xfrm>
          <a:prstGeom prst="rect">
            <a:avLst/>
          </a:prstGeom>
        </p:spPr>
        <p:txBody>
          <a:bodyPr wrap="square" lIns="0" tIns="0" rIns="0" bIns="0" rtlCol="0" anchor="t">
            <a:spAutoFit/>
          </a:bodyPr>
          <a:lstStyle/>
          <a:p>
            <a:pPr algn="just">
              <a:lnSpc>
                <a:spcPts val="3539"/>
              </a:lnSpc>
              <a:spcBef>
                <a:spcPct val="0"/>
              </a:spcBef>
            </a:pPr>
            <a:r>
              <a:rPr lang="en-US" sz="2528" dirty="0" err="1">
                <a:solidFill>
                  <a:srgbClr val="FFFFFF"/>
                </a:solidFill>
                <a:latin typeface="Arial" panose="020B0604020202020204" pitchFamily="34" charset="0"/>
                <a:ea typeface="Canva Sans"/>
                <a:cs typeface="Arial" panose="020B0604020202020204" pitchFamily="34" charset="0"/>
                <a:sym typeface="Canva Sans"/>
              </a:rPr>
              <a:t>Một</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số</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vụ</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trong</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lĩnh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vực</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hộ</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chuyển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lên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cấp</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tỉnh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và</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phân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lại</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thẩm</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từ</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thẩm</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của</a:t>
            </a:r>
            <a:r>
              <a:rPr lang="en-US" sz="2528" dirty="0">
                <a:solidFill>
                  <a:srgbClr val="FFFFFF"/>
                </a:solidFill>
                <a:latin typeface="Arial" panose="020B0604020202020204" pitchFamily="34" charset="0"/>
                <a:ea typeface="Canva Sans"/>
                <a:cs typeface="Arial" panose="020B0604020202020204" pitchFamily="34" charset="0"/>
                <a:sym typeface="Canva Sans"/>
              </a:rPr>
              <a:t> UBND </a:t>
            </a:r>
            <a:r>
              <a:rPr lang="en-US" sz="2528" dirty="0" err="1">
                <a:solidFill>
                  <a:srgbClr val="FFFFFF"/>
                </a:solidFill>
                <a:latin typeface="Arial" panose="020B0604020202020204" pitchFamily="34" charset="0"/>
                <a:ea typeface="Canva Sans"/>
                <a:cs typeface="Arial" panose="020B0604020202020204" pitchFamily="34" charset="0"/>
                <a:sym typeface="Canva Sans"/>
              </a:rPr>
              <a:t>cấp</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tỉnh</a:t>
            </a:r>
            <a:r>
              <a:rPr lang="en-US" sz="2528" dirty="0">
                <a:solidFill>
                  <a:srgbClr val="FFFFFF"/>
                </a:solidFill>
                <a:latin typeface="Arial" panose="020B0604020202020204" pitchFamily="34" charset="0"/>
                <a:ea typeface="Canva Sans"/>
                <a:cs typeface="Arial" panose="020B0604020202020204" pitchFamily="34" charset="0"/>
                <a:sym typeface="Canva Sans"/>
              </a:rPr>
              <a:t> sang </a:t>
            </a:r>
            <a:r>
              <a:rPr lang="en-US" sz="2528" dirty="0" err="1">
                <a:solidFill>
                  <a:srgbClr val="FFFFFF"/>
                </a:solidFill>
                <a:latin typeface="Arial" panose="020B0604020202020204" pitchFamily="34" charset="0"/>
                <a:ea typeface="Canva Sans"/>
                <a:cs typeface="Arial" panose="020B0604020202020204" pitchFamily="34" charset="0"/>
                <a:sym typeface="Canva Sans"/>
              </a:rPr>
              <a:t>thẩm</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của</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Chủ</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tịch</a:t>
            </a:r>
            <a:r>
              <a:rPr lang="en-US" sz="2528" dirty="0">
                <a:solidFill>
                  <a:srgbClr val="FFFFFF"/>
                </a:solidFill>
                <a:latin typeface="Arial" panose="020B0604020202020204" pitchFamily="34" charset="0"/>
                <a:ea typeface="Canva Sans"/>
                <a:cs typeface="Arial" panose="020B0604020202020204" pitchFamily="34" charset="0"/>
                <a:sym typeface="Canva Sans"/>
              </a:rPr>
              <a:t> UBND </a:t>
            </a:r>
            <a:r>
              <a:rPr lang="en-US" sz="2528" dirty="0" err="1">
                <a:solidFill>
                  <a:srgbClr val="FFFFFF"/>
                </a:solidFill>
                <a:latin typeface="Arial" panose="020B0604020202020204" pitchFamily="34" charset="0"/>
                <a:ea typeface="Canva Sans"/>
                <a:cs typeface="Arial" panose="020B0604020202020204" pitchFamily="34" charset="0"/>
                <a:sym typeface="Canva Sans"/>
              </a:rPr>
              <a:t>cấp</a:t>
            </a:r>
            <a:r>
              <a:rPr lang="en-US" sz="2528" dirty="0">
                <a:solidFill>
                  <a:srgbClr val="FFFFFF"/>
                </a:solidFill>
                <a:latin typeface="Arial" panose="020B0604020202020204" pitchFamily="34" charset="0"/>
                <a:ea typeface="Canva Sans"/>
                <a:cs typeface="Arial" panose="020B0604020202020204" pitchFamily="34" charset="0"/>
                <a:sym typeface="Canva Sans"/>
              </a:rPr>
              <a:t> </a:t>
            </a:r>
            <a:r>
              <a:rPr lang="en-US" sz="2528" dirty="0" err="1">
                <a:solidFill>
                  <a:srgbClr val="FFFFFF"/>
                </a:solidFill>
                <a:latin typeface="Arial" panose="020B0604020202020204" pitchFamily="34" charset="0"/>
                <a:ea typeface="Canva Sans"/>
                <a:cs typeface="Arial" panose="020B0604020202020204" pitchFamily="34" charset="0"/>
                <a:sym typeface="Canva Sans"/>
              </a:rPr>
              <a:t>tỉnh</a:t>
            </a:r>
            <a:r>
              <a:rPr lang="en-US" sz="2528" dirty="0">
                <a:solidFill>
                  <a:srgbClr val="FFFFFF"/>
                </a:solidFill>
                <a:latin typeface="Arial" panose="020B0604020202020204" pitchFamily="34" charset="0"/>
                <a:ea typeface="Canva Sans"/>
                <a:cs typeface="Arial" panose="020B0604020202020204" pitchFamily="34" charset="0"/>
                <a:sym typeface="Canva Sans"/>
              </a:rPr>
              <a:t>)</a:t>
            </a:r>
          </a:p>
        </p:txBody>
      </p:sp>
      <p:sp>
        <p:nvSpPr>
          <p:cNvPr id="16" name="Freeform 16"/>
          <p:cNvSpPr/>
          <p:nvPr/>
        </p:nvSpPr>
        <p:spPr>
          <a:xfrm rot="8846245" flipH="1" flipV="1">
            <a:off x="7904683" y="6524760"/>
            <a:ext cx="14063641" cy="5378432"/>
          </a:xfrm>
          <a:custGeom>
            <a:avLst/>
            <a:gdLst/>
            <a:ahLst/>
            <a:cxnLst/>
            <a:rect l="l" t="t" r="r" b="b"/>
            <a:pathLst>
              <a:path w="14063641" h="5378432">
                <a:moveTo>
                  <a:pt x="14063640" y="5378432"/>
                </a:moveTo>
                <a:lnTo>
                  <a:pt x="0" y="5378432"/>
                </a:lnTo>
                <a:lnTo>
                  <a:pt x="0" y="0"/>
                </a:lnTo>
                <a:lnTo>
                  <a:pt x="14063640" y="0"/>
                </a:lnTo>
                <a:lnTo>
                  <a:pt x="14063640" y="5378432"/>
                </a:lnTo>
                <a:close/>
              </a:path>
            </a:pathLst>
          </a:custGeom>
          <a:blipFill>
            <a:blip r:embed="rId6">
              <a:extLst>
                <a:ext uri="{96DAC541-7B7A-43D3-8B79-37D633B846F1}">
                  <asvg:svgBlip xmlns:asvg="http://schemas.microsoft.com/office/drawing/2016/SVG/main" xmlns="" r:embed="rId7"/>
                </a:ext>
              </a:extLst>
            </a:blip>
            <a:stretch>
              <a:fillRect t="-79322" b="-82160"/>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0" y="842330"/>
            <a:ext cx="10511147" cy="9998729"/>
          </a:xfrm>
          <a:custGeom>
            <a:avLst/>
            <a:gdLst/>
            <a:ahLst/>
            <a:cxnLst/>
            <a:rect l="l" t="t" r="r" b="b"/>
            <a:pathLst>
              <a:path w="10511147" h="9998729">
                <a:moveTo>
                  <a:pt x="0" y="0"/>
                </a:moveTo>
                <a:lnTo>
                  <a:pt x="10511147" y="0"/>
                </a:lnTo>
                <a:lnTo>
                  <a:pt x="10511147" y="9998729"/>
                </a:lnTo>
                <a:lnTo>
                  <a:pt x="0" y="9998729"/>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3"/>
            <a:stretch>
              <a:fillRect l="-92" t="-3317" b="-3317"/>
            </a:stretch>
          </a:blipFill>
        </p:spPr>
        <p:txBody>
          <a:bodyPr/>
          <a:lstStyle/>
          <a:p>
            <a:endParaRPr lang="en-US"/>
          </a:p>
        </p:txBody>
      </p:sp>
      <p:grpSp>
        <p:nvGrpSpPr>
          <p:cNvPr id="4" name="Group 4"/>
          <p:cNvGrpSpPr/>
          <p:nvPr/>
        </p:nvGrpSpPr>
        <p:grpSpPr>
          <a:xfrm>
            <a:off x="440499" y="389930"/>
            <a:ext cx="12999530" cy="822152"/>
            <a:chOff x="0" y="0"/>
            <a:chExt cx="6488568" cy="410368"/>
          </a:xfrm>
        </p:grpSpPr>
        <p:sp>
          <p:nvSpPr>
            <p:cNvPr id="5" name="Freeform 5"/>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6" name="TextBox 6"/>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7" name="Group 7"/>
          <p:cNvGrpSpPr/>
          <p:nvPr/>
        </p:nvGrpSpPr>
        <p:grpSpPr>
          <a:xfrm>
            <a:off x="0" y="389930"/>
            <a:ext cx="880998" cy="904801"/>
            <a:chOff x="0" y="0"/>
            <a:chExt cx="221364" cy="227345"/>
          </a:xfrm>
        </p:grpSpPr>
        <p:sp>
          <p:nvSpPr>
            <p:cNvPr id="8" name="Freeform 8"/>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9" name="TextBox 9"/>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sp>
        <p:nvSpPr>
          <p:cNvPr id="10" name="Freeform 10"/>
          <p:cNvSpPr/>
          <p:nvPr/>
        </p:nvSpPr>
        <p:spPr>
          <a:xfrm>
            <a:off x="4532642" y="2696996"/>
            <a:ext cx="1445864" cy="1718709"/>
          </a:xfrm>
          <a:custGeom>
            <a:avLst/>
            <a:gdLst/>
            <a:ahLst/>
            <a:cxnLst/>
            <a:rect l="l" t="t" r="r" b="b"/>
            <a:pathLst>
              <a:path w="1445864" h="1718709">
                <a:moveTo>
                  <a:pt x="0" y="0"/>
                </a:moveTo>
                <a:lnTo>
                  <a:pt x="1445864" y="0"/>
                </a:lnTo>
                <a:lnTo>
                  <a:pt x="1445864" y="1718709"/>
                </a:lnTo>
                <a:lnTo>
                  <a:pt x="0" y="1718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1"/>
          <p:cNvSpPr txBox="1"/>
          <p:nvPr/>
        </p:nvSpPr>
        <p:spPr>
          <a:xfrm>
            <a:off x="4357709" y="1586614"/>
            <a:ext cx="11041077" cy="409875"/>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B. Đối với nhóm phân định thẩm quyền về trách nhiệm quản lý nhà nước</a:t>
            </a:r>
          </a:p>
        </p:txBody>
      </p:sp>
      <p:sp>
        <p:nvSpPr>
          <p:cNvPr id="12" name="Freeform 12"/>
          <p:cNvSpPr/>
          <p:nvPr/>
        </p:nvSpPr>
        <p:spPr>
          <a:xfrm>
            <a:off x="8051255" y="1028700"/>
            <a:ext cx="10511147" cy="9998729"/>
          </a:xfrm>
          <a:custGeom>
            <a:avLst/>
            <a:gdLst/>
            <a:ahLst/>
            <a:cxnLst/>
            <a:rect l="l" t="t" r="r" b="b"/>
            <a:pathLst>
              <a:path w="10511147" h="9998729">
                <a:moveTo>
                  <a:pt x="0" y="0"/>
                </a:moveTo>
                <a:lnTo>
                  <a:pt x="10511148" y="0"/>
                </a:lnTo>
                <a:lnTo>
                  <a:pt x="10511148" y="9998729"/>
                </a:lnTo>
                <a:lnTo>
                  <a:pt x="0" y="9998729"/>
                </a:lnTo>
                <a:lnTo>
                  <a:pt x="0" y="0"/>
                </a:lnTo>
                <a:close/>
              </a:path>
            </a:pathLst>
          </a:custGeom>
          <a:blipFill>
            <a:blip r:embed="rId2"/>
            <a:stretch>
              <a:fillRect/>
            </a:stretch>
          </a:blipFill>
        </p:spPr>
        <p:txBody>
          <a:bodyPr/>
          <a:lstStyle/>
          <a:p>
            <a:endParaRPr lang="en-US"/>
          </a:p>
        </p:txBody>
      </p:sp>
      <p:sp>
        <p:nvSpPr>
          <p:cNvPr id="13" name="Freeform 13"/>
          <p:cNvSpPr/>
          <p:nvPr/>
        </p:nvSpPr>
        <p:spPr>
          <a:xfrm>
            <a:off x="12603797" y="2876921"/>
            <a:ext cx="1406065" cy="1538785"/>
          </a:xfrm>
          <a:custGeom>
            <a:avLst/>
            <a:gdLst/>
            <a:ahLst/>
            <a:cxnLst/>
            <a:rect l="l" t="t" r="r" b="b"/>
            <a:pathLst>
              <a:path w="1406065" h="1538785">
                <a:moveTo>
                  <a:pt x="0" y="0"/>
                </a:moveTo>
                <a:lnTo>
                  <a:pt x="1406064" y="0"/>
                </a:lnTo>
                <a:lnTo>
                  <a:pt x="1406064" y="1538784"/>
                </a:lnTo>
                <a:lnTo>
                  <a:pt x="0" y="15387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TextBox 14"/>
          <p:cNvSpPr txBox="1"/>
          <p:nvPr/>
        </p:nvSpPr>
        <p:spPr>
          <a:xfrm>
            <a:off x="2997947" y="4677516"/>
            <a:ext cx="5053308" cy="3013967"/>
          </a:xfrm>
          <a:prstGeom prst="rect">
            <a:avLst/>
          </a:prstGeom>
        </p:spPr>
        <p:txBody>
          <a:bodyPr lIns="0" tIns="0" rIns="0" bIns="0" rtlCol="0" anchor="t">
            <a:spAutoFit/>
          </a:bodyPr>
          <a:lstStyle/>
          <a:p>
            <a:pPr algn="just">
              <a:lnSpc>
                <a:spcPts val="3401"/>
              </a:lnSpc>
              <a:spcBef>
                <a:spcPct val="0"/>
              </a:spcBef>
            </a:pPr>
            <a:r>
              <a:rPr lang="en-US" sz="2429" dirty="0">
                <a:solidFill>
                  <a:srgbClr val="FFFFFF"/>
                </a:solidFill>
                <a:latin typeface="Arial" panose="020B0604020202020204" pitchFamily="34" charset="0"/>
                <a:ea typeface="Canva Sans"/>
                <a:cs typeface="Arial" panose="020B0604020202020204" pitchFamily="34" charset="0"/>
                <a:sym typeface="Canva Sans"/>
              </a:rPr>
              <a:t>Trong </a:t>
            </a:r>
            <a:r>
              <a:rPr lang="en-US" sz="2429" dirty="0" err="1">
                <a:solidFill>
                  <a:srgbClr val="FFFFFF"/>
                </a:solidFill>
                <a:latin typeface="Arial" panose="020B0604020202020204" pitchFamily="34" charset="0"/>
                <a:ea typeface="Canva Sans"/>
                <a:cs typeface="Arial" panose="020B0604020202020204" pitchFamily="34" charset="0"/>
                <a:sym typeface="Canva Sans"/>
              </a:rPr>
              <a:t>lĩnh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vực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nuôi</a:t>
            </a:r>
            <a:r>
              <a:rPr lang="en-US" sz="2429" dirty="0">
                <a:solidFill>
                  <a:srgbClr val="FFFFFF"/>
                </a:solidFill>
                <a:latin typeface="Arial" panose="020B0604020202020204" pitchFamily="34" charset="0"/>
                <a:ea typeface="Canva Sans"/>
                <a:cs typeface="Arial" panose="020B0604020202020204" pitchFamily="34" charset="0"/>
                <a:sym typeface="Canva Sans"/>
              </a:rPr>
              <a:t> con </a:t>
            </a:r>
            <a:r>
              <a:rPr lang="en-US" sz="2429" dirty="0" err="1">
                <a:solidFill>
                  <a:srgbClr val="FFFFFF"/>
                </a:solidFill>
                <a:latin typeface="Arial" panose="020B0604020202020204" pitchFamily="34" charset="0"/>
                <a:ea typeface="Canva Sans"/>
                <a:cs typeface="Arial" panose="020B0604020202020204" pitchFamily="34" charset="0"/>
                <a:sym typeface="Canva Sans"/>
              </a:rPr>
              <a:t>nuôi</a:t>
            </a:r>
            <a:r>
              <a:rPr lang="en-US" sz="2429" dirty="0">
                <a:solidFill>
                  <a:srgbClr val="FFFFFF"/>
                </a:solidFill>
                <a:latin typeface="Arial" panose="020B0604020202020204" pitchFamily="34" charset="0"/>
                <a:ea typeface="Canva Sans"/>
                <a:cs typeface="Arial" panose="020B0604020202020204" pitchFamily="34" charset="0"/>
                <a:sym typeface="Canva Sans"/>
              </a:rPr>
              <a:t>, UBND </a:t>
            </a:r>
            <a:r>
              <a:rPr lang="en-US" sz="2429" dirty="0" err="1">
                <a:solidFill>
                  <a:srgbClr val="FFFFFF"/>
                </a:solidFill>
                <a:latin typeface="Arial" panose="020B0604020202020204" pitchFamily="34" charset="0"/>
                <a:ea typeface="Canva Sans"/>
                <a:cs typeface="Arial" panose="020B0604020202020204" pitchFamily="34" charset="0"/>
                <a:sym typeface="Canva Sans"/>
              </a:rPr>
              <a:t>cấp</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xã</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thực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hiện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việc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kiểm</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tra</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theo</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dõi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tình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hình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nuôi</a:t>
            </a:r>
            <a:r>
              <a:rPr lang="en-US" sz="2429" dirty="0">
                <a:solidFill>
                  <a:srgbClr val="FFFFFF"/>
                </a:solidFill>
                <a:latin typeface="Arial" panose="020B0604020202020204" pitchFamily="34" charset="0"/>
                <a:ea typeface="Canva Sans"/>
                <a:cs typeface="Arial" panose="020B0604020202020204" pitchFamily="34" charset="0"/>
                <a:sym typeface="Canva Sans"/>
              </a:rPr>
              <a:t> con </a:t>
            </a:r>
            <a:r>
              <a:rPr lang="en-US" sz="2429" dirty="0" err="1">
                <a:solidFill>
                  <a:srgbClr val="FFFFFF"/>
                </a:solidFill>
                <a:latin typeface="Arial" panose="020B0604020202020204" pitchFamily="34" charset="0"/>
                <a:ea typeface="Canva Sans"/>
                <a:cs typeface="Arial" panose="020B0604020202020204" pitchFamily="34" charset="0"/>
                <a:sym typeface="Canva Sans"/>
              </a:rPr>
              <a:t>nuôi</a:t>
            </a:r>
            <a:r>
              <a:rPr lang="en-US" sz="2429" dirty="0">
                <a:solidFill>
                  <a:srgbClr val="FFFFFF"/>
                </a:solidFill>
                <a:latin typeface="Arial" panose="020B0604020202020204" pitchFamily="34" charset="0"/>
                <a:ea typeface="Canva Sans"/>
                <a:cs typeface="Arial" panose="020B0604020202020204" pitchFamily="34" charset="0"/>
                <a:sym typeface="Canva Sans"/>
              </a:rPr>
              <a:t> ở </a:t>
            </a:r>
            <a:r>
              <a:rPr lang="en-US" sz="2429" dirty="0" err="1">
                <a:solidFill>
                  <a:srgbClr val="FFFFFF"/>
                </a:solidFill>
                <a:latin typeface="Arial" panose="020B0604020202020204" pitchFamily="34" charset="0"/>
                <a:ea typeface="Canva Sans"/>
                <a:cs typeface="Arial" panose="020B0604020202020204" pitchFamily="34" charset="0"/>
                <a:sym typeface="Canva Sans"/>
              </a:rPr>
              <a:t>địa</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phương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báo</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cáo</a:t>
            </a:r>
            <a:r>
              <a:rPr lang="en-US" sz="2429" dirty="0">
                <a:solidFill>
                  <a:srgbClr val="FFFFFF"/>
                </a:solidFill>
                <a:latin typeface="Arial" panose="020B0604020202020204" pitchFamily="34" charset="0"/>
                <a:ea typeface="Canva Sans"/>
                <a:cs typeface="Arial" panose="020B0604020202020204" pitchFamily="34" charset="0"/>
                <a:sym typeface="Canva Sans"/>
              </a:rPr>
              <a:t> UBND </a:t>
            </a:r>
            <a:r>
              <a:rPr lang="en-US" sz="2429" dirty="0" err="1">
                <a:solidFill>
                  <a:srgbClr val="FFFFFF"/>
                </a:solidFill>
                <a:latin typeface="Arial" panose="020B0604020202020204" pitchFamily="34" charset="0"/>
                <a:ea typeface="Canva Sans"/>
                <a:cs typeface="Arial" panose="020B0604020202020204" pitchFamily="34" charset="0"/>
                <a:sym typeface="Canva Sans"/>
              </a:rPr>
              <a:t>cấp</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tỉnh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về</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tình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hình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quyết</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việc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nuôi</a:t>
            </a:r>
            <a:r>
              <a:rPr lang="en-US" sz="2429" dirty="0">
                <a:solidFill>
                  <a:srgbClr val="FFFFFF"/>
                </a:solidFill>
                <a:latin typeface="Arial" panose="020B0604020202020204" pitchFamily="34" charset="0"/>
                <a:ea typeface="Canva Sans"/>
                <a:cs typeface="Arial" panose="020B0604020202020204" pitchFamily="34" charset="0"/>
                <a:sym typeface="Canva Sans"/>
              </a:rPr>
              <a:t> con </a:t>
            </a:r>
            <a:r>
              <a:rPr lang="en-US" sz="2429" dirty="0" err="1">
                <a:solidFill>
                  <a:srgbClr val="FFFFFF"/>
                </a:solidFill>
                <a:latin typeface="Arial" panose="020B0604020202020204" pitchFamily="34" charset="0"/>
                <a:ea typeface="Canva Sans"/>
                <a:cs typeface="Arial" panose="020B0604020202020204" pitchFamily="34" charset="0"/>
                <a:sym typeface="Canva Sans"/>
              </a:rPr>
              <a:t>nuôi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và</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thực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hiện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pháp</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luật</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về</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nuôi</a:t>
            </a:r>
            <a:r>
              <a:rPr lang="en-US" sz="2429" dirty="0">
                <a:solidFill>
                  <a:srgbClr val="FFFFFF"/>
                </a:solidFill>
                <a:latin typeface="Arial" panose="020B0604020202020204" pitchFamily="34" charset="0"/>
                <a:ea typeface="Canva Sans"/>
                <a:cs typeface="Arial" panose="020B0604020202020204" pitchFamily="34" charset="0"/>
                <a:sym typeface="Canva Sans"/>
              </a:rPr>
              <a:t> con </a:t>
            </a:r>
            <a:r>
              <a:rPr lang="en-US" sz="2429" dirty="0" err="1">
                <a:solidFill>
                  <a:srgbClr val="FFFFFF"/>
                </a:solidFill>
                <a:latin typeface="Arial" panose="020B0604020202020204" pitchFamily="34" charset="0"/>
                <a:ea typeface="Canva Sans"/>
                <a:cs typeface="Arial" panose="020B0604020202020204" pitchFamily="34" charset="0"/>
                <a:sym typeface="Canva Sans"/>
              </a:rPr>
              <a:t>nuôi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tại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địa</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phương</a:t>
            </a:r>
            <a:endParaRPr lang="en-US" sz="2429"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5" name="TextBox 15"/>
          <p:cNvSpPr txBox="1"/>
          <p:nvPr/>
        </p:nvSpPr>
        <p:spPr>
          <a:xfrm>
            <a:off x="10913376" y="4368080"/>
            <a:ext cx="5053308" cy="4758034"/>
          </a:xfrm>
          <a:prstGeom prst="rect">
            <a:avLst/>
          </a:prstGeom>
        </p:spPr>
        <p:txBody>
          <a:bodyPr lIns="0" tIns="0" rIns="0" bIns="0" rtlCol="0" anchor="t">
            <a:spAutoFit/>
          </a:bodyPr>
          <a:lstStyle/>
          <a:p>
            <a:pPr algn="just">
              <a:lnSpc>
                <a:spcPts val="3401"/>
              </a:lnSpc>
              <a:spcBef>
                <a:spcPct val="0"/>
              </a:spcBef>
            </a:pPr>
            <a:r>
              <a:rPr lang="en-US" sz="2429" dirty="0">
                <a:solidFill>
                  <a:srgbClr val="FFFFFF"/>
                </a:solidFill>
                <a:latin typeface="Arial" panose="020B0604020202020204" pitchFamily="34" charset="0"/>
                <a:ea typeface="Canva Sans"/>
                <a:cs typeface="Arial" panose="020B0604020202020204" pitchFamily="34" charset="0"/>
                <a:sym typeface="Canva Sans"/>
              </a:rPr>
              <a:t>Trong </a:t>
            </a:r>
            <a:r>
              <a:rPr lang="en-US" sz="2429" dirty="0" err="1">
                <a:solidFill>
                  <a:srgbClr val="FFFFFF"/>
                </a:solidFill>
                <a:latin typeface="Arial" panose="020B0604020202020204" pitchFamily="34" charset="0"/>
                <a:ea typeface="Canva Sans"/>
                <a:cs typeface="Arial" panose="020B0604020202020204" pitchFamily="34" charset="0"/>
                <a:sym typeface="Canva Sans"/>
              </a:rPr>
              <a:t>lĩnh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vực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hòa</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29" dirty="0">
                <a:solidFill>
                  <a:srgbClr val="FFFFFF"/>
                </a:solidFill>
                <a:latin typeface="Arial" panose="020B0604020202020204" pitchFamily="34" charset="0"/>
                <a:ea typeface="Canva Sans"/>
                <a:cs typeface="Arial" panose="020B0604020202020204" pitchFamily="34" charset="0"/>
                <a:sym typeface="Canva Sans"/>
              </a:rPr>
              <a:t> ở </a:t>
            </a:r>
            <a:r>
              <a:rPr lang="en-US" sz="2429" dirty="0" err="1">
                <a:solidFill>
                  <a:srgbClr val="FFFFFF"/>
                </a:solidFill>
                <a:latin typeface="Arial" panose="020B0604020202020204" pitchFamily="34" charset="0"/>
                <a:ea typeface="Canva Sans"/>
                <a:cs typeface="Arial" panose="020B0604020202020204" pitchFamily="34" charset="0"/>
                <a:sym typeface="Canva Sans"/>
              </a:rPr>
              <a:t>cơ</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sở</a:t>
            </a:r>
            <a:r>
              <a:rPr lang="en-US" sz="2429" dirty="0">
                <a:solidFill>
                  <a:srgbClr val="FFFFFF"/>
                </a:solidFill>
                <a:latin typeface="Arial" panose="020B0604020202020204" pitchFamily="34" charset="0"/>
                <a:ea typeface="Canva Sans"/>
                <a:cs typeface="Arial" panose="020B0604020202020204" pitchFamily="34" charset="0"/>
                <a:sym typeface="Canva Sans"/>
              </a:rPr>
              <a:t>, UBND </a:t>
            </a:r>
            <a:r>
              <a:rPr lang="en-US" sz="2429" dirty="0" err="1">
                <a:solidFill>
                  <a:srgbClr val="FFFFFF"/>
                </a:solidFill>
                <a:latin typeface="Arial" panose="020B0604020202020204" pitchFamily="34" charset="0"/>
                <a:ea typeface="Canva Sans"/>
                <a:cs typeface="Arial" panose="020B0604020202020204" pitchFamily="34" charset="0"/>
                <a:sym typeface="Canva Sans"/>
              </a:rPr>
              <a:t>cấp</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xã</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giao</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thêm</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các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vụ</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như</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đề</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nghị</a:t>
            </a:r>
            <a:r>
              <a:rPr lang="en-US" sz="2429" dirty="0">
                <a:solidFill>
                  <a:srgbClr val="FFFFFF"/>
                </a:solidFill>
                <a:latin typeface="Arial" panose="020B0604020202020204" pitchFamily="34" charset="0"/>
                <a:ea typeface="Canva Sans"/>
                <a:cs typeface="Arial" panose="020B0604020202020204" pitchFamily="34" charset="0"/>
                <a:sym typeface="Canva Sans"/>
              </a:rPr>
              <a:t> UBND </a:t>
            </a:r>
            <a:r>
              <a:rPr lang="en-US" sz="2429" dirty="0" err="1">
                <a:solidFill>
                  <a:srgbClr val="FFFFFF"/>
                </a:solidFill>
                <a:latin typeface="Arial" panose="020B0604020202020204" pitchFamily="34" charset="0"/>
                <a:ea typeface="Canva Sans"/>
                <a:cs typeface="Arial" panose="020B0604020202020204" pitchFamily="34" charset="0"/>
                <a:sym typeface="Canva Sans"/>
              </a:rPr>
              <a:t>cấp</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tỉnh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khen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thưởng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tổ</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chức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cá</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nhân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tham</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gia</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đóng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góp</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hỗ</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trợ</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cho</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công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tác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hòa</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29" dirty="0">
                <a:solidFill>
                  <a:srgbClr val="FFFFFF"/>
                </a:solidFill>
                <a:latin typeface="Arial" panose="020B0604020202020204" pitchFamily="34" charset="0"/>
                <a:ea typeface="Canva Sans"/>
                <a:cs typeface="Arial" panose="020B0604020202020204" pitchFamily="34" charset="0"/>
                <a:sym typeface="Canva Sans"/>
              </a:rPr>
              <a:t> ở </a:t>
            </a:r>
            <a:r>
              <a:rPr lang="en-US" sz="2429" dirty="0" err="1">
                <a:solidFill>
                  <a:srgbClr val="FFFFFF"/>
                </a:solidFill>
                <a:latin typeface="Arial" panose="020B0604020202020204" pitchFamily="34" charset="0"/>
                <a:ea typeface="Canva Sans"/>
                <a:cs typeface="Arial" panose="020B0604020202020204" pitchFamily="34" charset="0"/>
                <a:sym typeface="Canva Sans"/>
              </a:rPr>
              <a:t>cơ</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sở</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của</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xã</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phường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đặc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khu</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khi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cần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thiết</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xem</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xét</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quyết</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hỗ</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trợ</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khi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hoà</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viên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gặp</a:t>
            </a:r>
            <a:r>
              <a:rPr lang="en-US" sz="2429" dirty="0">
                <a:solidFill>
                  <a:srgbClr val="FFFFFF"/>
                </a:solidFill>
                <a:latin typeface="Arial" panose="020B0604020202020204" pitchFamily="34" charset="0"/>
                <a:ea typeface="Canva Sans"/>
                <a:cs typeface="Arial" panose="020B0604020202020204" pitchFamily="34" charset="0"/>
                <a:sym typeface="Canva Sans"/>
              </a:rPr>
              <a:t> tai </a:t>
            </a:r>
            <a:r>
              <a:rPr lang="en-US" sz="2429" dirty="0" err="1">
                <a:solidFill>
                  <a:srgbClr val="FFFFFF"/>
                </a:solidFill>
                <a:latin typeface="Arial" panose="020B0604020202020204" pitchFamily="34" charset="0"/>
                <a:ea typeface="Canva Sans"/>
                <a:cs typeface="Arial" panose="020B0604020202020204" pitchFamily="34" charset="0"/>
                <a:sym typeface="Canva Sans"/>
              </a:rPr>
              <a:t>nạn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rủi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ro</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ảnh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hưởng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đến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sức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khoẻ</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tính</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mạng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trong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khi</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thực</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hiện</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hoạt</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động</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hoà</a:t>
            </a:r>
            <a:r>
              <a:rPr lang="en-US" sz="2429" dirty="0">
                <a:solidFill>
                  <a:srgbClr val="FFFFFF"/>
                </a:solidFill>
                <a:latin typeface="Arial" panose="020B0604020202020204" pitchFamily="34" charset="0"/>
                <a:ea typeface="Canva Sans"/>
                <a:cs typeface="Arial" panose="020B0604020202020204" pitchFamily="34" charset="0"/>
                <a:sym typeface="Canva Sans"/>
              </a:rPr>
              <a:t> </a:t>
            </a:r>
            <a:r>
              <a:rPr lang="en-US" sz="2429" dirty="0" err="1">
                <a:solidFill>
                  <a:srgbClr val="FFFFFF"/>
                </a:solidFill>
                <a:latin typeface="Arial" panose="020B0604020202020204" pitchFamily="34" charset="0"/>
                <a:ea typeface="Canva Sans"/>
                <a:cs typeface="Arial" panose="020B0604020202020204" pitchFamily="34" charset="0"/>
                <a:sym typeface="Canva Sans"/>
              </a:rPr>
              <a:t>giải</a:t>
            </a:r>
            <a:endParaRPr lang="en-US" sz="2429" dirty="0">
              <a:solidFill>
                <a:srgbClr val="FFFFFF"/>
              </a:solidFill>
              <a:latin typeface="Arial" panose="020B0604020202020204" pitchFamily="34" charset="0"/>
              <a:ea typeface="Canva Sans"/>
              <a:cs typeface="Arial" panose="020B0604020202020204" pitchFamily="34" charset="0"/>
              <a:sym typeface="Canv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rot="-5400000">
            <a:off x="1813406" y="5149643"/>
            <a:ext cx="2566326" cy="4584187"/>
          </a:xfrm>
          <a:custGeom>
            <a:avLst/>
            <a:gdLst/>
            <a:ahLst/>
            <a:cxnLst/>
            <a:rect l="l" t="t" r="r" b="b"/>
            <a:pathLst>
              <a:path w="3442357" h="4584187">
                <a:moveTo>
                  <a:pt x="0" y="0"/>
                </a:moveTo>
                <a:lnTo>
                  <a:pt x="3442357" y="0"/>
                </a:lnTo>
                <a:lnTo>
                  <a:pt x="3442357" y="4584187"/>
                </a:lnTo>
                <a:lnTo>
                  <a:pt x="0" y="4584187"/>
                </a:lnTo>
                <a:lnTo>
                  <a:pt x="0" y="0"/>
                </a:lnTo>
                <a:close/>
              </a:path>
            </a:pathLst>
          </a:custGeom>
          <a:blipFill>
            <a:blip r:embed="rId2"/>
            <a:stretch>
              <a:fillRect l="-486687" r="-148043"/>
            </a:stretch>
          </a:blipFill>
        </p:spPr>
        <p:txBody>
          <a:bodyPr/>
          <a:lstStyle/>
          <a:p>
            <a:endParaRPr lang="en-US"/>
          </a:p>
        </p:txBody>
      </p:sp>
      <p:sp>
        <p:nvSpPr>
          <p:cNvPr id="3" name="Freeform 3"/>
          <p:cNvSpPr/>
          <p:nvPr/>
        </p:nvSpPr>
        <p:spPr>
          <a:xfrm rot="-5400000">
            <a:off x="7463935" y="4293406"/>
            <a:ext cx="2541812" cy="6272147"/>
          </a:xfrm>
          <a:custGeom>
            <a:avLst/>
            <a:gdLst/>
            <a:ahLst/>
            <a:cxnLst/>
            <a:rect l="l" t="t" r="r" b="b"/>
            <a:pathLst>
              <a:path w="3442357" h="6272147">
                <a:moveTo>
                  <a:pt x="0" y="0"/>
                </a:moveTo>
                <a:lnTo>
                  <a:pt x="3442358" y="0"/>
                </a:lnTo>
                <a:lnTo>
                  <a:pt x="3442358" y="6272147"/>
                </a:lnTo>
                <a:lnTo>
                  <a:pt x="0" y="6272147"/>
                </a:lnTo>
                <a:lnTo>
                  <a:pt x="0" y="0"/>
                </a:lnTo>
                <a:close/>
              </a:path>
            </a:pathLst>
          </a:custGeom>
          <a:blipFill>
            <a:blip r:embed="rId2"/>
            <a:stretch>
              <a:fillRect l="-686108" r="-219160"/>
            </a:stretch>
          </a:blipFill>
        </p:spPr>
        <p:txBody>
          <a:bodyPr/>
          <a:lstStyle/>
          <a:p>
            <a:endParaRPr lang="en-US"/>
          </a:p>
        </p:txBody>
      </p:sp>
      <p:sp>
        <p:nvSpPr>
          <p:cNvPr id="4" name="Freeform 4"/>
          <p:cNvSpPr/>
          <p:nvPr/>
        </p:nvSpPr>
        <p:spPr>
          <a:xfrm rot="-5400000">
            <a:off x="13486279" y="4727653"/>
            <a:ext cx="2566326" cy="5428167"/>
          </a:xfrm>
          <a:custGeom>
            <a:avLst/>
            <a:gdLst/>
            <a:ahLst/>
            <a:cxnLst/>
            <a:rect l="l" t="t" r="r" b="b"/>
            <a:pathLst>
              <a:path w="3442357" h="5428167">
                <a:moveTo>
                  <a:pt x="0" y="0"/>
                </a:moveTo>
                <a:lnTo>
                  <a:pt x="3442357" y="0"/>
                </a:lnTo>
                <a:lnTo>
                  <a:pt x="3442357" y="5428167"/>
                </a:lnTo>
                <a:lnTo>
                  <a:pt x="0" y="5428167"/>
                </a:lnTo>
                <a:lnTo>
                  <a:pt x="0" y="0"/>
                </a:lnTo>
                <a:close/>
              </a:path>
            </a:pathLst>
          </a:custGeom>
          <a:blipFill>
            <a:blip r:embed="rId2"/>
            <a:stretch>
              <a:fillRect l="-686108" r="-219160" b="-15548"/>
            </a:stretch>
          </a:blipFill>
        </p:spPr>
        <p:txBody>
          <a:bodyPr/>
          <a:lstStyle/>
          <a:p>
            <a:endParaRPr lang="en-US"/>
          </a:p>
        </p:txBody>
      </p:sp>
      <p:sp>
        <p:nvSpPr>
          <p:cNvPr id="5" name="Freeform 5"/>
          <p:cNvSpPr/>
          <p:nvPr/>
        </p:nvSpPr>
        <p:spPr>
          <a:xfrm>
            <a:off x="15217513" y="3456774"/>
            <a:ext cx="2722642" cy="1874757"/>
          </a:xfrm>
          <a:custGeom>
            <a:avLst/>
            <a:gdLst/>
            <a:ahLst/>
            <a:cxnLst/>
            <a:rect l="l" t="t" r="r" b="b"/>
            <a:pathLst>
              <a:path w="2722642" h="1874757">
                <a:moveTo>
                  <a:pt x="0" y="0"/>
                </a:moveTo>
                <a:lnTo>
                  <a:pt x="2722642" y="0"/>
                </a:lnTo>
                <a:lnTo>
                  <a:pt x="2722642" y="1874756"/>
                </a:lnTo>
                <a:lnTo>
                  <a:pt x="0" y="1874756"/>
                </a:lnTo>
                <a:lnTo>
                  <a:pt x="0" y="0"/>
                </a:lnTo>
                <a:close/>
              </a:path>
            </a:pathLst>
          </a:custGeom>
          <a:blipFill>
            <a:blip r:embed="rId3"/>
            <a:stretch>
              <a:fillRect l="-5868" r="-5868"/>
            </a:stretch>
          </a:blipFill>
        </p:spPr>
        <p:txBody>
          <a:bodyPr/>
          <a:lstStyle/>
          <a:p>
            <a:endParaRPr lang="en-US"/>
          </a:p>
        </p:txBody>
      </p:sp>
      <p:sp>
        <p:nvSpPr>
          <p:cNvPr id="6" name="Freeform 6"/>
          <p:cNvSpPr/>
          <p:nvPr/>
        </p:nvSpPr>
        <p:spPr>
          <a:xfrm>
            <a:off x="2882239" y="2067268"/>
            <a:ext cx="12897876" cy="4456839"/>
          </a:xfrm>
          <a:custGeom>
            <a:avLst/>
            <a:gdLst/>
            <a:ahLst/>
            <a:cxnLst/>
            <a:rect l="l" t="t" r="r" b="b"/>
            <a:pathLst>
              <a:path w="12897876" h="4456839">
                <a:moveTo>
                  <a:pt x="0" y="0"/>
                </a:moveTo>
                <a:lnTo>
                  <a:pt x="12897876" y="0"/>
                </a:lnTo>
                <a:lnTo>
                  <a:pt x="12897876" y="4456839"/>
                </a:lnTo>
                <a:lnTo>
                  <a:pt x="0" y="4456839"/>
                </a:lnTo>
                <a:lnTo>
                  <a:pt x="0" y="0"/>
                </a:lnTo>
                <a:close/>
              </a:path>
            </a:pathLst>
          </a:custGeom>
          <a:blipFill>
            <a:blip r:embed="rId4"/>
            <a:stretch>
              <a:fillRect t="-3176" b="-3176"/>
            </a:stretch>
          </a:blipFill>
        </p:spPr>
        <p:txBody>
          <a:bodyPr/>
          <a:lstStyle/>
          <a:p>
            <a:endParaRPr lang="en-US"/>
          </a:p>
        </p:txBody>
      </p:sp>
      <p:sp>
        <p:nvSpPr>
          <p:cNvPr id="7" name="Freeform 7"/>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5"/>
            <a:stretch>
              <a:fillRect l="-92" t="-3317" b="-3317"/>
            </a:stretch>
          </a:blipFill>
        </p:spPr>
        <p:txBody>
          <a:bodyPr/>
          <a:lstStyle/>
          <a:p>
            <a:endParaRPr lang="en-US"/>
          </a:p>
        </p:txBody>
      </p:sp>
      <p:grpSp>
        <p:nvGrpSpPr>
          <p:cNvPr id="8" name="Group 8"/>
          <p:cNvGrpSpPr/>
          <p:nvPr/>
        </p:nvGrpSpPr>
        <p:grpSpPr>
          <a:xfrm>
            <a:off x="440499" y="389930"/>
            <a:ext cx="12999530" cy="822152"/>
            <a:chOff x="0" y="0"/>
            <a:chExt cx="6488568" cy="410368"/>
          </a:xfrm>
        </p:grpSpPr>
        <p:sp>
          <p:nvSpPr>
            <p:cNvPr id="9" name="Freeform 9"/>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10" name="TextBox 10"/>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11" name="Group 11"/>
          <p:cNvGrpSpPr/>
          <p:nvPr/>
        </p:nvGrpSpPr>
        <p:grpSpPr>
          <a:xfrm>
            <a:off x="0" y="389930"/>
            <a:ext cx="880998" cy="904801"/>
            <a:chOff x="0" y="0"/>
            <a:chExt cx="221364" cy="227345"/>
          </a:xfrm>
        </p:grpSpPr>
        <p:sp>
          <p:nvSpPr>
            <p:cNvPr id="12" name="Freeform 12"/>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13" name="TextBox 13"/>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14" name="Group 14"/>
          <p:cNvGrpSpPr/>
          <p:nvPr/>
        </p:nvGrpSpPr>
        <p:grpSpPr>
          <a:xfrm>
            <a:off x="0" y="2631978"/>
            <a:ext cx="5148667" cy="696174"/>
            <a:chOff x="0" y="0"/>
            <a:chExt cx="7915923" cy="1070347"/>
          </a:xfrm>
        </p:grpSpPr>
        <p:sp>
          <p:nvSpPr>
            <p:cNvPr id="15" name="Freeform 15"/>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6" name="TextBox 16"/>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trình tự, thủ tục</a:t>
              </a:r>
            </a:p>
          </p:txBody>
        </p:sp>
      </p:grpSp>
      <p:sp>
        <p:nvSpPr>
          <p:cNvPr id="17" name="Freeform 17"/>
          <p:cNvSpPr/>
          <p:nvPr/>
        </p:nvSpPr>
        <p:spPr>
          <a:xfrm>
            <a:off x="2723803" y="5532381"/>
            <a:ext cx="745531" cy="745531"/>
          </a:xfrm>
          <a:custGeom>
            <a:avLst/>
            <a:gdLst/>
            <a:ahLst/>
            <a:cxnLst/>
            <a:rect l="l" t="t" r="r" b="b"/>
            <a:pathLst>
              <a:path w="745531" h="745531">
                <a:moveTo>
                  <a:pt x="0" y="0"/>
                </a:moveTo>
                <a:lnTo>
                  <a:pt x="745531" y="0"/>
                </a:lnTo>
                <a:lnTo>
                  <a:pt x="745531" y="745532"/>
                </a:lnTo>
                <a:lnTo>
                  <a:pt x="0" y="745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8"/>
          <p:cNvSpPr/>
          <p:nvPr/>
        </p:nvSpPr>
        <p:spPr>
          <a:xfrm>
            <a:off x="8333324" y="5500542"/>
            <a:ext cx="777371" cy="777371"/>
          </a:xfrm>
          <a:custGeom>
            <a:avLst/>
            <a:gdLst/>
            <a:ahLst/>
            <a:cxnLst/>
            <a:rect l="l" t="t" r="r" b="b"/>
            <a:pathLst>
              <a:path w="777371" h="777371">
                <a:moveTo>
                  <a:pt x="0" y="0"/>
                </a:moveTo>
                <a:lnTo>
                  <a:pt x="777371" y="0"/>
                </a:lnTo>
                <a:lnTo>
                  <a:pt x="777371" y="777371"/>
                </a:lnTo>
                <a:lnTo>
                  <a:pt x="0" y="777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a:off x="14377076" y="5500542"/>
            <a:ext cx="840437" cy="840437"/>
          </a:xfrm>
          <a:custGeom>
            <a:avLst/>
            <a:gdLst/>
            <a:ahLst/>
            <a:cxnLst/>
            <a:rect l="l" t="t" r="r" b="b"/>
            <a:pathLst>
              <a:path w="840437" h="840437">
                <a:moveTo>
                  <a:pt x="0" y="0"/>
                </a:moveTo>
                <a:lnTo>
                  <a:pt x="840437" y="0"/>
                </a:lnTo>
                <a:lnTo>
                  <a:pt x="840437" y="840437"/>
                </a:lnTo>
                <a:lnTo>
                  <a:pt x="0" y="8404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TextBox 20"/>
          <p:cNvSpPr txBox="1"/>
          <p:nvPr/>
        </p:nvSpPr>
        <p:spPr>
          <a:xfrm>
            <a:off x="5876350" y="1586614"/>
            <a:ext cx="8003795" cy="844218"/>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 C. Đối với nhóm trình tự, thủ tục và hồ sơ thực hiện </a:t>
            </a:r>
          </a:p>
          <a:p>
            <a:pPr algn="ctr">
              <a:lnSpc>
                <a:spcPts val="3448"/>
              </a:lnSpc>
              <a:spcBef>
                <a:spcPct val="0"/>
              </a:spcBef>
            </a:pPr>
            <a:endParaRPr lang="en-US" sz="2463"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21" name="TextBox 21"/>
          <p:cNvSpPr txBox="1"/>
          <p:nvPr/>
        </p:nvSpPr>
        <p:spPr>
          <a:xfrm>
            <a:off x="4285278" y="3699626"/>
            <a:ext cx="10091798" cy="1154022"/>
          </a:xfrm>
          <a:prstGeom prst="rect">
            <a:avLst/>
          </a:prstGeom>
        </p:spPr>
        <p:txBody>
          <a:bodyPr lIns="0" tIns="0" rIns="0" bIns="0" rtlCol="0" anchor="t">
            <a:spAutoFit/>
          </a:bodyPr>
          <a:lstStyle/>
          <a:p>
            <a:pPr algn="ctr">
              <a:lnSpc>
                <a:spcPts val="3098"/>
              </a:lnSpc>
              <a:spcBef>
                <a:spcPct val="0"/>
              </a:spcBef>
            </a:pPr>
            <a:r>
              <a:rPr lang="en-US" sz="2213" b="1">
                <a:solidFill>
                  <a:srgbClr val="FFFFFF"/>
                </a:solidFill>
                <a:latin typeface="Arial" panose="020B0604020202020204" pitchFamily="34" charset="0"/>
                <a:ea typeface="Canva Sans Bold"/>
                <a:cs typeface="Arial" panose="020B0604020202020204" pitchFamily="34" charset="0"/>
                <a:sym typeface="Canva Sans Bold"/>
              </a:rPr>
              <a:t>Trên cơ sở nguyên tắc lấy người dân làm trung tâm, tạo thuận lợi nhất cho cá nhân, tổ chức khi thực hiện TTHC, dự thảo Nghị định đã quy định việc thực hiện TTHC theo hướng</a:t>
            </a:r>
          </a:p>
        </p:txBody>
      </p:sp>
      <p:sp>
        <p:nvSpPr>
          <p:cNvPr id="22" name="TextBox 22"/>
          <p:cNvSpPr txBox="1"/>
          <p:nvPr/>
        </p:nvSpPr>
        <p:spPr>
          <a:xfrm>
            <a:off x="962734" y="6230288"/>
            <a:ext cx="4267669" cy="1758702"/>
          </a:xfrm>
          <a:prstGeom prst="rect">
            <a:avLst/>
          </a:prstGeom>
        </p:spPr>
        <p:txBody>
          <a:bodyPr lIns="0" tIns="0" rIns="0" bIns="0" rtlCol="0" anchor="t">
            <a:spAutoFit/>
          </a:bodyPr>
          <a:lstStyle/>
          <a:p>
            <a:pPr algn="just">
              <a:lnSpc>
                <a:spcPts val="2813"/>
              </a:lnSpc>
              <a:spcBef>
                <a:spcPct val="0"/>
              </a:spcBef>
            </a:pPr>
            <a:r>
              <a:rPr lang="en-US" sz="2009">
                <a:solidFill>
                  <a:srgbClr val="FFFFFF"/>
                </a:solidFill>
                <a:latin typeface="Arial" panose="020B0604020202020204" pitchFamily="34" charset="0"/>
                <a:ea typeface="Canva Sans"/>
                <a:cs typeface="Arial" panose="020B0604020202020204" pitchFamily="34" charset="0"/>
                <a:sym typeface="Canva Sans"/>
              </a:rPr>
              <a:t>“phi địa giới hành chính”, tức là người dân có quyền đến bất cứ UBND cấp xã nào để yêu cầu được giải quyết các TTHC mà không phụ thuộc vào nơi cư trú.</a:t>
            </a:r>
          </a:p>
        </p:txBody>
      </p:sp>
      <p:sp>
        <p:nvSpPr>
          <p:cNvPr id="23" name="TextBox 23"/>
          <p:cNvSpPr txBox="1"/>
          <p:nvPr/>
        </p:nvSpPr>
        <p:spPr>
          <a:xfrm>
            <a:off x="5859053" y="6230288"/>
            <a:ext cx="5766882" cy="1764201"/>
          </a:xfrm>
          <a:prstGeom prst="rect">
            <a:avLst/>
          </a:prstGeom>
        </p:spPr>
        <p:txBody>
          <a:bodyPr lIns="0" tIns="0" rIns="0" bIns="0" rtlCol="0" anchor="t">
            <a:spAutoFit/>
          </a:bodyPr>
          <a:lstStyle/>
          <a:p>
            <a:pPr algn="just">
              <a:lnSpc>
                <a:spcPts val="2813"/>
              </a:lnSpc>
              <a:spcBef>
                <a:spcPct val="0"/>
              </a:spcBef>
            </a:pPr>
            <a:r>
              <a:rPr lang="en-US" sz="2009" dirty="0" err="1">
                <a:solidFill>
                  <a:srgbClr val="FFFFFF"/>
                </a:solidFill>
                <a:latin typeface="Arial" panose="020B0604020202020204" pitchFamily="34" charset="0"/>
                <a:ea typeface="Canva Sans"/>
                <a:cs typeface="Arial" panose="020B0604020202020204" pitchFamily="34" charset="0"/>
                <a:sym typeface="Canva Sans"/>
              </a:rPr>
              <a:t>Khi</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nộp</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hồ</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sơ</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đăng</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ký</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hộ</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tịch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người</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yêu</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cầu</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có</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lựa</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chọn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nộp</a:t>
            </a:r>
            <a:r>
              <a:rPr lang="en-US" sz="2009" dirty="0">
                <a:solidFill>
                  <a:srgbClr val="FFFFFF"/>
                </a:solidFill>
                <a:latin typeface="Arial" panose="020B0604020202020204" pitchFamily="34" charset="0"/>
                <a:ea typeface="Canva Sans"/>
                <a:cs typeface="Arial" panose="020B0604020202020204" pitchFamily="34" charset="0"/>
                <a:sym typeface="Canva Sans"/>
              </a:rPr>
              <a:t>/</a:t>
            </a:r>
            <a:r>
              <a:rPr lang="en-US" sz="2009" dirty="0" err="1">
                <a:solidFill>
                  <a:srgbClr val="FFFFFF"/>
                </a:solidFill>
                <a:latin typeface="Arial" panose="020B0604020202020204" pitchFamily="34" charset="0"/>
                <a:ea typeface="Canva Sans"/>
                <a:cs typeface="Arial" panose="020B0604020202020204" pitchFamily="34" charset="0"/>
                <a:sym typeface="Canva Sans"/>
              </a:rPr>
              <a:t>xuất</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trình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bản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giấy</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hoặc</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bản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điện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tử</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giấy</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tờ</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hộ</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tịch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cơ</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quan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đăng</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ký</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hộ</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tịch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có</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trách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tra</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cứu</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thông</a:t>
            </a:r>
            <a:r>
              <a:rPr lang="en-US" sz="2009" dirty="0">
                <a:solidFill>
                  <a:srgbClr val="FFFFFF"/>
                </a:solidFill>
                <a:latin typeface="Arial" panose="020B0604020202020204" pitchFamily="34" charset="0"/>
                <a:ea typeface="Canva Sans"/>
                <a:cs typeface="Arial" panose="020B0604020202020204" pitchFamily="34" charset="0"/>
                <a:sym typeface="Canva Sans"/>
              </a:rPr>
              <a:t> tin </a:t>
            </a:r>
            <a:r>
              <a:rPr lang="en-US" sz="2009" dirty="0" err="1">
                <a:solidFill>
                  <a:srgbClr val="FFFFFF"/>
                </a:solidFill>
                <a:latin typeface="Arial" panose="020B0604020202020204" pitchFamily="34" charset="0"/>
                <a:ea typeface="Canva Sans"/>
                <a:cs typeface="Arial" panose="020B0604020202020204" pitchFamily="34" charset="0"/>
                <a:sym typeface="Canva Sans"/>
              </a:rPr>
              <a:t>trên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Cơ</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sở</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dữ</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liệu</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hộ</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tịch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điện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tử</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Cơ</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sở</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dữ</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liệu</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quốc</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gia</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về</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dân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cư</a:t>
            </a:r>
            <a:r>
              <a:rPr lang="en-US" sz="2009" dirty="0">
                <a:solidFill>
                  <a:srgbClr val="FFFFFF"/>
                </a:solidFill>
                <a:latin typeface="Arial" panose="020B0604020202020204" pitchFamily="34" charset="0"/>
                <a:ea typeface="Canva Sans"/>
                <a:cs typeface="Arial" panose="020B0604020202020204" pitchFamily="34" charset="0"/>
                <a:sym typeface="Canva Sans"/>
              </a:rPr>
              <a:t>.</a:t>
            </a:r>
          </a:p>
        </p:txBody>
      </p:sp>
      <p:sp>
        <p:nvSpPr>
          <p:cNvPr id="24" name="TextBox 24"/>
          <p:cNvSpPr txBox="1"/>
          <p:nvPr/>
        </p:nvSpPr>
        <p:spPr>
          <a:xfrm>
            <a:off x="12242390" y="6230288"/>
            <a:ext cx="4919707" cy="2123274"/>
          </a:xfrm>
          <a:prstGeom prst="rect">
            <a:avLst/>
          </a:prstGeom>
        </p:spPr>
        <p:txBody>
          <a:bodyPr lIns="0" tIns="0" rIns="0" bIns="0" rtlCol="0" anchor="t">
            <a:spAutoFit/>
          </a:bodyPr>
          <a:lstStyle/>
          <a:p>
            <a:pPr algn="just">
              <a:lnSpc>
                <a:spcPts val="2813"/>
              </a:lnSpc>
              <a:spcBef>
                <a:spcPct val="0"/>
              </a:spcBef>
            </a:pPr>
            <a:r>
              <a:rPr lang="en-US" sz="2009" dirty="0" err="1">
                <a:solidFill>
                  <a:srgbClr val="FFFFFF"/>
                </a:solidFill>
                <a:latin typeface="Arial" panose="020B0604020202020204" pitchFamily="34" charset="0"/>
                <a:ea typeface="Canva Sans"/>
                <a:cs typeface="Arial" panose="020B0604020202020204" pitchFamily="34" charset="0"/>
                <a:sym typeface="Canva Sans"/>
              </a:rPr>
              <a:t>Việc</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trả</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kết</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quả</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cũng</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quy</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theo</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hướng</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linh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hoạt</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thuận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lợi</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hơn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nhiều</a:t>
            </a:r>
            <a:r>
              <a:rPr lang="en-US" sz="2009" dirty="0">
                <a:solidFill>
                  <a:srgbClr val="FFFFFF"/>
                </a:solidFill>
                <a:latin typeface="Arial" panose="020B0604020202020204" pitchFamily="34" charset="0"/>
                <a:ea typeface="Canva Sans"/>
                <a:cs typeface="Arial" panose="020B0604020202020204" pitchFamily="34" charset="0"/>
                <a:sym typeface="Canva Sans"/>
              </a:rPr>
              <a:t> TTHC </a:t>
            </a:r>
            <a:r>
              <a:rPr lang="en-US" sz="2009"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trả</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kết</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quả</a:t>
            </a:r>
            <a:r>
              <a:rPr lang="en-US" sz="2009" dirty="0">
                <a:solidFill>
                  <a:srgbClr val="FFFFFF"/>
                </a:solidFill>
                <a:latin typeface="Arial" panose="020B0604020202020204" pitchFamily="34" charset="0"/>
                <a:ea typeface="Canva Sans"/>
                <a:cs typeface="Arial" panose="020B0604020202020204" pitchFamily="34" charset="0"/>
                <a:sym typeface="Canva Sans"/>
              </a:rPr>
              <a:t> qua </a:t>
            </a:r>
            <a:r>
              <a:rPr lang="en-US" sz="2009" dirty="0" err="1">
                <a:solidFill>
                  <a:srgbClr val="FFFFFF"/>
                </a:solidFill>
                <a:latin typeface="Arial" panose="020B0604020202020204" pitchFamily="34" charset="0"/>
                <a:ea typeface="Canva Sans"/>
                <a:cs typeface="Arial" panose="020B0604020202020204" pitchFamily="34" charset="0"/>
                <a:sym typeface="Canva Sans"/>
              </a:rPr>
              <a:t>bưu</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chính</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trên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môi</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trường</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điện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tử</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mà</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không</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yêu</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cầu</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người</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dân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phải</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có</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mặt</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tại</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cơ</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quan</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giải</a:t>
            </a:r>
            <a:r>
              <a:rPr lang="en-US" sz="2009" dirty="0">
                <a:solidFill>
                  <a:srgbClr val="FFFFFF"/>
                </a:solidFill>
                <a:latin typeface="Arial" panose="020B0604020202020204" pitchFamily="34" charset="0"/>
                <a:ea typeface="Canva Sans"/>
                <a:cs typeface="Arial" panose="020B0604020202020204" pitchFamily="34" charset="0"/>
                <a:sym typeface="Canva Sans"/>
              </a:rPr>
              <a:t> </a:t>
            </a:r>
            <a:r>
              <a:rPr lang="en-US" sz="2009" dirty="0" err="1">
                <a:solidFill>
                  <a:srgbClr val="FFFFFF"/>
                </a:solidFill>
                <a:latin typeface="Arial" panose="020B0604020202020204" pitchFamily="34" charset="0"/>
                <a:ea typeface="Canva Sans"/>
                <a:cs typeface="Arial" panose="020B0604020202020204" pitchFamily="34" charset="0"/>
                <a:sym typeface="Canva Sans"/>
              </a:rPr>
              <a:t>quyết</a:t>
            </a:r>
            <a:r>
              <a:rPr lang="en-US" sz="2009" dirty="0">
                <a:solidFill>
                  <a:srgbClr val="FFFFFF"/>
                </a:solidFill>
                <a:latin typeface="Arial" panose="020B0604020202020204" pitchFamily="34" charset="0"/>
                <a:ea typeface="Canva Sans"/>
                <a:cs typeface="Arial" panose="020B0604020202020204" pitchFamily="34" charset="0"/>
                <a:sym typeface="Canva Sans"/>
              </a:rPr>
              <a:t> TTHC.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2780979" y="4915490"/>
            <a:ext cx="23849958" cy="6230801"/>
          </a:xfrm>
          <a:custGeom>
            <a:avLst/>
            <a:gdLst/>
            <a:ahLst/>
            <a:cxnLst/>
            <a:rect l="l" t="t" r="r" b="b"/>
            <a:pathLst>
              <a:path w="23849958" h="6230801">
                <a:moveTo>
                  <a:pt x="0" y="0"/>
                </a:moveTo>
                <a:lnTo>
                  <a:pt x="23849958" y="0"/>
                </a:lnTo>
                <a:lnTo>
                  <a:pt x="23849958" y="6230802"/>
                </a:lnTo>
                <a:lnTo>
                  <a:pt x="0" y="6230802"/>
                </a:lnTo>
                <a:lnTo>
                  <a:pt x="0" y="0"/>
                </a:lnTo>
                <a:close/>
              </a:path>
            </a:pathLst>
          </a:custGeom>
          <a:blipFill>
            <a:blip r:embed="rId2">
              <a:alphaModFix amt="4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6885647" y="8030891"/>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659649" y="7961831"/>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p:nvPr/>
        </p:nvGrpSpPr>
        <p:grpSpPr>
          <a:xfrm>
            <a:off x="1331501" y="1331499"/>
            <a:ext cx="15030952" cy="8953807"/>
            <a:chOff x="0" y="0"/>
            <a:chExt cx="3958769" cy="2358204"/>
          </a:xfrm>
        </p:grpSpPr>
        <p:sp>
          <p:nvSpPr>
            <p:cNvPr id="6" name="Freeform 6"/>
            <p:cNvSpPr/>
            <p:nvPr/>
          </p:nvSpPr>
          <p:spPr>
            <a:xfrm>
              <a:off x="3285" y="0"/>
              <a:ext cx="3952199" cy="2358205"/>
            </a:xfrm>
            <a:custGeom>
              <a:avLst/>
              <a:gdLst/>
              <a:ahLst/>
              <a:cxnLst/>
              <a:rect l="l" t="t" r="r" b="b"/>
              <a:pathLst>
                <a:path w="3952199" h="2358205">
                  <a:moveTo>
                    <a:pt x="251422" y="0"/>
                  </a:moveTo>
                  <a:lnTo>
                    <a:pt x="3700778" y="0"/>
                  </a:lnTo>
                  <a:cubicBezTo>
                    <a:pt x="3729913" y="0"/>
                    <a:pt x="3754205" y="22289"/>
                    <a:pt x="3756706" y="51316"/>
                  </a:cubicBezTo>
                  <a:lnTo>
                    <a:pt x="3951062" y="2306888"/>
                  </a:lnTo>
                  <a:cubicBezTo>
                    <a:pt x="3952199" y="2320079"/>
                    <a:pt x="3947751" y="2333141"/>
                    <a:pt x="3938800" y="2342896"/>
                  </a:cubicBezTo>
                  <a:cubicBezTo>
                    <a:pt x="3929849" y="2352651"/>
                    <a:pt x="3917217" y="2358205"/>
                    <a:pt x="3903978" y="2358205"/>
                  </a:cubicBezTo>
                  <a:lnTo>
                    <a:pt x="48222" y="2358205"/>
                  </a:lnTo>
                  <a:cubicBezTo>
                    <a:pt x="34982" y="2358205"/>
                    <a:pt x="22350" y="2352651"/>
                    <a:pt x="13399" y="2342896"/>
                  </a:cubicBezTo>
                  <a:cubicBezTo>
                    <a:pt x="4449" y="2333141"/>
                    <a:pt x="0" y="2320079"/>
                    <a:pt x="1137" y="2306888"/>
                  </a:cubicBezTo>
                  <a:lnTo>
                    <a:pt x="195493" y="51316"/>
                  </a:lnTo>
                  <a:cubicBezTo>
                    <a:pt x="197994" y="22289"/>
                    <a:pt x="222287" y="0"/>
                    <a:pt x="251422" y="0"/>
                  </a:cubicBezTo>
                  <a:close/>
                </a:path>
              </a:pathLst>
            </a:custGeom>
            <a:gradFill rotWithShape="1">
              <a:gsLst>
                <a:gs pos="0">
                  <a:srgbClr val="FF3131">
                    <a:alpha val="42000"/>
                  </a:srgbClr>
                </a:gs>
                <a:gs pos="100000">
                  <a:srgbClr val="FF914D">
                    <a:alpha val="42000"/>
                  </a:srgbClr>
                </a:gs>
              </a:gsLst>
              <a:lin ang="0"/>
            </a:gradFill>
          </p:spPr>
          <p:txBody>
            <a:bodyPr/>
            <a:lstStyle/>
            <a:p>
              <a:endParaRPr lang="en-US"/>
            </a:p>
          </p:txBody>
        </p:sp>
        <p:sp>
          <p:nvSpPr>
            <p:cNvPr id="7" name="TextBox 7"/>
            <p:cNvSpPr txBox="1"/>
            <p:nvPr/>
          </p:nvSpPr>
          <p:spPr>
            <a:xfrm>
              <a:off x="127000" y="-38100"/>
              <a:ext cx="3704769" cy="2396304"/>
            </a:xfrm>
            <a:prstGeom prst="rect">
              <a:avLst/>
            </a:prstGeom>
          </p:spPr>
          <p:txBody>
            <a:bodyPr lIns="50800" tIns="50800" rIns="50800" bIns="50800" rtlCol="0" anchor="ctr"/>
            <a:lstStyle/>
            <a:p>
              <a:pPr algn="ctr">
                <a:lnSpc>
                  <a:spcPts val="2939"/>
                </a:lnSpc>
              </a:pPr>
              <a:endParaRPr>
                <a:latin typeface="Arial" panose="020B0604020202020204" pitchFamily="34" charset="0"/>
                <a:cs typeface="Arial" panose="020B0604020202020204" pitchFamily="34" charset="0"/>
              </a:endParaRPr>
            </a:p>
          </p:txBody>
        </p:sp>
      </p:grpSp>
      <p:sp>
        <p:nvSpPr>
          <p:cNvPr id="8" name="TextBox 8"/>
          <p:cNvSpPr txBox="1"/>
          <p:nvPr/>
        </p:nvSpPr>
        <p:spPr>
          <a:xfrm>
            <a:off x="3318962" y="252720"/>
            <a:ext cx="11197736" cy="759310"/>
          </a:xfrm>
          <a:prstGeom prst="rect">
            <a:avLst/>
          </a:prstGeom>
        </p:spPr>
        <p:txBody>
          <a:bodyPr lIns="0" tIns="0" rIns="0" bIns="0" rtlCol="0" anchor="t">
            <a:spAutoFit/>
          </a:bodyPr>
          <a:lstStyle/>
          <a:p>
            <a:pPr algn="ctr">
              <a:lnSpc>
                <a:spcPts val="6400"/>
              </a:lnSpc>
            </a:pPr>
            <a:r>
              <a:rPr lang="en-US" sz="4923" b="1" dirty="0" err="1">
                <a:solidFill>
                  <a:srgbClr val="FFFFFF"/>
                </a:solidFill>
                <a:latin typeface="Arial" panose="020B0604020202020204" pitchFamily="34" charset="0"/>
                <a:ea typeface="Open Sauce Bold"/>
                <a:cs typeface="Arial" panose="020B0604020202020204" pitchFamily="34" charset="0"/>
                <a:sym typeface="Open Sauce Bold"/>
              </a:rPr>
              <a:t>MỤC</a:t>
            </a:r>
            <a:r>
              <a:rPr lang="en-US" sz="4923" b="1" dirty="0">
                <a:solidFill>
                  <a:srgbClr val="FFFFFF"/>
                </a:solidFill>
                <a:latin typeface="Arial" panose="020B0604020202020204" pitchFamily="34" charset="0"/>
                <a:ea typeface="Open Sauce Bold"/>
                <a:cs typeface="Arial" panose="020B0604020202020204" pitchFamily="34" charset="0"/>
                <a:sym typeface="Open Sauce Bold"/>
              </a:rPr>
              <a:t> </a:t>
            </a:r>
            <a:r>
              <a:rPr lang="en-US" sz="4923" b="1" dirty="0" err="1">
                <a:solidFill>
                  <a:srgbClr val="FFFFFF"/>
                </a:solidFill>
                <a:latin typeface="Arial" panose="020B0604020202020204" pitchFamily="34" charset="0"/>
                <a:ea typeface="Open Sauce Bold"/>
                <a:cs typeface="Arial" panose="020B0604020202020204" pitchFamily="34" charset="0"/>
                <a:sym typeface="Open Sauce Bold"/>
              </a:rPr>
              <a:t>LỤC</a:t>
            </a:r>
            <a:endParaRPr lang="en-US" sz="4923" b="1" dirty="0">
              <a:solidFill>
                <a:srgbClr val="FFFFFF"/>
              </a:solidFill>
              <a:latin typeface="Arial" panose="020B0604020202020204" pitchFamily="34" charset="0"/>
              <a:ea typeface="Open Sauce Bold"/>
              <a:cs typeface="Arial" panose="020B0604020202020204" pitchFamily="34" charset="0"/>
              <a:sym typeface="Open Sauce Bold"/>
            </a:endParaRPr>
          </a:p>
        </p:txBody>
      </p:sp>
      <p:sp>
        <p:nvSpPr>
          <p:cNvPr id="9" name="Freeform 9"/>
          <p:cNvSpPr/>
          <p:nvPr/>
        </p:nvSpPr>
        <p:spPr>
          <a:xfrm flipV="1">
            <a:off x="-971364" y="-293222"/>
            <a:ext cx="6499679" cy="2485706"/>
          </a:xfrm>
          <a:custGeom>
            <a:avLst/>
            <a:gdLst/>
            <a:ahLst/>
            <a:cxnLst/>
            <a:rect l="l" t="t" r="r" b="b"/>
            <a:pathLst>
              <a:path w="6499679" h="2485706">
                <a:moveTo>
                  <a:pt x="0" y="2485706"/>
                </a:moveTo>
                <a:lnTo>
                  <a:pt x="6499678" y="2485706"/>
                </a:lnTo>
                <a:lnTo>
                  <a:pt x="6499678" y="0"/>
                </a:lnTo>
                <a:lnTo>
                  <a:pt x="0" y="0"/>
                </a:lnTo>
                <a:lnTo>
                  <a:pt x="0" y="2485706"/>
                </a:lnTo>
                <a:close/>
              </a:path>
            </a:pathLst>
          </a:custGeom>
          <a:blipFill>
            <a:blip r:embed="rId6">
              <a:extLst>
                <a:ext uri="{96DAC541-7B7A-43D3-8B79-37D633B846F1}">
                  <asvg:svgBlip xmlns:asvg="http://schemas.microsoft.com/office/drawing/2016/SVG/main" xmlns="" r:embed="rId7"/>
                </a:ext>
              </a:extLst>
            </a:blip>
            <a:stretch>
              <a:fillRect t="-79322" b="-82160"/>
            </a:stretch>
          </a:blipFill>
        </p:spPr>
        <p:txBody>
          <a:bodyPr/>
          <a:lstStyle/>
          <a:p>
            <a:endParaRPr lang="en-US"/>
          </a:p>
        </p:txBody>
      </p:sp>
      <p:sp>
        <p:nvSpPr>
          <p:cNvPr id="10" name="Freeform 10"/>
          <p:cNvSpPr/>
          <p:nvPr/>
        </p:nvSpPr>
        <p:spPr>
          <a:xfrm flipH="1" flipV="1">
            <a:off x="12759686" y="-293222"/>
            <a:ext cx="6499679" cy="2485706"/>
          </a:xfrm>
          <a:custGeom>
            <a:avLst/>
            <a:gdLst/>
            <a:ahLst/>
            <a:cxnLst/>
            <a:rect l="l" t="t" r="r" b="b"/>
            <a:pathLst>
              <a:path w="6499679" h="2485706">
                <a:moveTo>
                  <a:pt x="6499678" y="2485706"/>
                </a:moveTo>
                <a:lnTo>
                  <a:pt x="0" y="2485706"/>
                </a:lnTo>
                <a:lnTo>
                  <a:pt x="0" y="0"/>
                </a:lnTo>
                <a:lnTo>
                  <a:pt x="6499678" y="0"/>
                </a:lnTo>
                <a:lnTo>
                  <a:pt x="6499678" y="2485706"/>
                </a:lnTo>
                <a:close/>
              </a:path>
            </a:pathLst>
          </a:custGeom>
          <a:blipFill>
            <a:blip r:embed="rId6">
              <a:extLst>
                <a:ext uri="{96DAC541-7B7A-43D3-8B79-37D633B846F1}">
                  <asvg:svgBlip xmlns:asvg="http://schemas.microsoft.com/office/drawing/2016/SVG/main" xmlns="" r:embed="rId7"/>
                </a:ext>
              </a:extLst>
            </a:blip>
            <a:stretch>
              <a:fillRect t="-79322" b="-82160"/>
            </a:stretch>
          </a:blipFill>
        </p:spPr>
        <p:txBody>
          <a:bodyPr/>
          <a:lstStyle/>
          <a:p>
            <a:endParaRPr lang="en-US"/>
          </a:p>
        </p:txBody>
      </p:sp>
      <p:grpSp>
        <p:nvGrpSpPr>
          <p:cNvPr id="11" name="Group 11"/>
          <p:cNvGrpSpPr/>
          <p:nvPr/>
        </p:nvGrpSpPr>
        <p:grpSpPr>
          <a:xfrm>
            <a:off x="3127810" y="1965641"/>
            <a:ext cx="1190458" cy="1214261"/>
            <a:chOff x="0" y="0"/>
            <a:chExt cx="299120" cy="305101"/>
          </a:xfrm>
        </p:grpSpPr>
        <p:sp>
          <p:nvSpPr>
            <p:cNvPr id="12" name="Freeform 12"/>
            <p:cNvSpPr/>
            <p:nvPr/>
          </p:nvSpPr>
          <p:spPr>
            <a:xfrm>
              <a:off x="0" y="0"/>
              <a:ext cx="299120" cy="305101"/>
            </a:xfrm>
            <a:custGeom>
              <a:avLst/>
              <a:gdLst/>
              <a:ahLst/>
              <a:cxnLst/>
              <a:rect l="l" t="t" r="r" b="b"/>
              <a:pathLst>
                <a:path w="299120" h="305101">
                  <a:moveTo>
                    <a:pt x="149560" y="0"/>
                  </a:moveTo>
                  <a:lnTo>
                    <a:pt x="149560" y="0"/>
                  </a:lnTo>
                  <a:cubicBezTo>
                    <a:pt x="189226" y="0"/>
                    <a:pt x="227267" y="15757"/>
                    <a:pt x="255315" y="43805"/>
                  </a:cubicBezTo>
                  <a:cubicBezTo>
                    <a:pt x="283363" y="71853"/>
                    <a:pt x="299120" y="109894"/>
                    <a:pt x="299120" y="149560"/>
                  </a:cubicBezTo>
                  <a:lnTo>
                    <a:pt x="299120" y="155541"/>
                  </a:lnTo>
                  <a:cubicBezTo>
                    <a:pt x="299120" y="238141"/>
                    <a:pt x="232160" y="305101"/>
                    <a:pt x="149560" y="305101"/>
                  </a:cubicBezTo>
                  <a:lnTo>
                    <a:pt x="149560" y="305101"/>
                  </a:lnTo>
                  <a:cubicBezTo>
                    <a:pt x="109894" y="305101"/>
                    <a:pt x="71853" y="289344"/>
                    <a:pt x="43805" y="261296"/>
                  </a:cubicBezTo>
                  <a:cubicBezTo>
                    <a:pt x="15757" y="233248"/>
                    <a:pt x="0" y="195207"/>
                    <a:pt x="0" y="155541"/>
                  </a:cubicBezTo>
                  <a:lnTo>
                    <a:pt x="0" y="149560"/>
                  </a:lnTo>
                  <a:cubicBezTo>
                    <a:pt x="0" y="66960"/>
                    <a:pt x="66960" y="0"/>
                    <a:pt x="149560" y="0"/>
                  </a:cubicBezTo>
                  <a:close/>
                </a:path>
              </a:pathLst>
            </a:custGeom>
            <a:solidFill>
              <a:srgbClr val="FFD83A"/>
            </a:solidFill>
            <a:ln w="57150" cap="rnd">
              <a:solidFill>
                <a:srgbClr val="000000"/>
              </a:solidFill>
              <a:prstDash val="solid"/>
              <a:round/>
            </a:ln>
          </p:spPr>
          <p:txBody>
            <a:bodyPr/>
            <a:lstStyle/>
            <a:p>
              <a:endParaRPr lang="en-US"/>
            </a:p>
          </p:txBody>
        </p:sp>
        <p:sp>
          <p:nvSpPr>
            <p:cNvPr id="13" name="TextBox 13"/>
            <p:cNvSpPr txBox="1"/>
            <p:nvPr/>
          </p:nvSpPr>
          <p:spPr>
            <a:xfrm>
              <a:off x="0" y="-66675"/>
              <a:ext cx="299120" cy="371776"/>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01</a:t>
              </a:r>
            </a:p>
          </p:txBody>
        </p:sp>
      </p:grpSp>
      <p:grpSp>
        <p:nvGrpSpPr>
          <p:cNvPr id="14" name="Group 14"/>
          <p:cNvGrpSpPr/>
          <p:nvPr/>
        </p:nvGrpSpPr>
        <p:grpSpPr>
          <a:xfrm>
            <a:off x="3127810" y="3631762"/>
            <a:ext cx="1190458" cy="1479619"/>
            <a:chOff x="0" y="-36754"/>
            <a:chExt cx="299120" cy="371776"/>
          </a:xfrm>
        </p:grpSpPr>
        <p:sp>
          <p:nvSpPr>
            <p:cNvPr id="15" name="Freeform 15"/>
            <p:cNvSpPr/>
            <p:nvPr/>
          </p:nvSpPr>
          <p:spPr>
            <a:xfrm>
              <a:off x="0" y="0"/>
              <a:ext cx="299120" cy="305101"/>
            </a:xfrm>
            <a:custGeom>
              <a:avLst/>
              <a:gdLst/>
              <a:ahLst/>
              <a:cxnLst/>
              <a:rect l="l" t="t" r="r" b="b"/>
              <a:pathLst>
                <a:path w="299120" h="305101">
                  <a:moveTo>
                    <a:pt x="149560" y="0"/>
                  </a:moveTo>
                  <a:lnTo>
                    <a:pt x="149560" y="0"/>
                  </a:lnTo>
                  <a:cubicBezTo>
                    <a:pt x="189226" y="0"/>
                    <a:pt x="227267" y="15757"/>
                    <a:pt x="255315" y="43805"/>
                  </a:cubicBezTo>
                  <a:cubicBezTo>
                    <a:pt x="283363" y="71853"/>
                    <a:pt x="299120" y="109894"/>
                    <a:pt x="299120" y="149560"/>
                  </a:cubicBezTo>
                  <a:lnTo>
                    <a:pt x="299120" y="155541"/>
                  </a:lnTo>
                  <a:cubicBezTo>
                    <a:pt x="299120" y="238141"/>
                    <a:pt x="232160" y="305101"/>
                    <a:pt x="149560" y="305101"/>
                  </a:cubicBezTo>
                  <a:lnTo>
                    <a:pt x="149560" y="305101"/>
                  </a:lnTo>
                  <a:cubicBezTo>
                    <a:pt x="109894" y="305101"/>
                    <a:pt x="71853" y="289344"/>
                    <a:pt x="43805" y="261296"/>
                  </a:cubicBezTo>
                  <a:cubicBezTo>
                    <a:pt x="15757" y="233248"/>
                    <a:pt x="0" y="195207"/>
                    <a:pt x="0" y="155541"/>
                  </a:cubicBezTo>
                  <a:lnTo>
                    <a:pt x="0" y="149560"/>
                  </a:lnTo>
                  <a:cubicBezTo>
                    <a:pt x="0" y="66960"/>
                    <a:pt x="66960" y="0"/>
                    <a:pt x="149560" y="0"/>
                  </a:cubicBezTo>
                  <a:close/>
                </a:path>
              </a:pathLst>
            </a:custGeom>
            <a:solidFill>
              <a:srgbClr val="FFD83A"/>
            </a:solidFill>
            <a:ln w="57150" cap="rnd">
              <a:solidFill>
                <a:srgbClr val="000000"/>
              </a:solidFill>
              <a:prstDash val="solid"/>
              <a:round/>
            </a:ln>
          </p:spPr>
          <p:txBody>
            <a:bodyPr/>
            <a:lstStyle/>
            <a:p>
              <a:endParaRPr lang="en-US"/>
            </a:p>
          </p:txBody>
        </p:sp>
        <p:sp>
          <p:nvSpPr>
            <p:cNvPr id="16" name="TextBox 16"/>
            <p:cNvSpPr txBox="1"/>
            <p:nvPr/>
          </p:nvSpPr>
          <p:spPr>
            <a:xfrm>
              <a:off x="0" y="-36754"/>
              <a:ext cx="299120" cy="371776"/>
            </a:xfrm>
            <a:prstGeom prst="rect">
              <a:avLst/>
            </a:prstGeom>
          </p:spPr>
          <p:txBody>
            <a:bodyPr lIns="50800" tIns="50800" rIns="50800" bIns="50800" rtlCol="0" anchor="ctr"/>
            <a:lstStyle/>
            <a:p>
              <a:pPr algn="ctr">
                <a:lnSpc>
                  <a:spcPts val="5039"/>
                </a:lnSpc>
              </a:pPr>
              <a:r>
                <a:rPr lang="en-US" sz="3599" dirty="0">
                  <a:solidFill>
                    <a:srgbClr val="6B0909"/>
                  </a:solidFill>
                  <a:latin typeface="Arial" panose="020B0604020202020204" pitchFamily="34" charset="0"/>
                  <a:ea typeface="Canva Sans"/>
                  <a:cs typeface="Arial" panose="020B0604020202020204" pitchFamily="34" charset="0"/>
                  <a:sym typeface="Canva Sans"/>
                </a:rPr>
                <a:t>02</a:t>
              </a:r>
            </a:p>
          </p:txBody>
        </p:sp>
      </p:grpSp>
      <p:sp>
        <p:nvSpPr>
          <p:cNvPr id="17" name="TextBox 17"/>
          <p:cNvSpPr txBox="1"/>
          <p:nvPr/>
        </p:nvSpPr>
        <p:spPr>
          <a:xfrm>
            <a:off x="4629683" y="3860770"/>
            <a:ext cx="10108304" cy="967316"/>
          </a:xfrm>
          <a:prstGeom prst="rect">
            <a:avLst/>
          </a:prstGeom>
        </p:spPr>
        <p:txBody>
          <a:bodyPr lIns="0" tIns="0" rIns="0" bIns="0" rtlCol="0" anchor="t">
            <a:spAutoFit/>
          </a:bodyPr>
          <a:lstStyle/>
          <a:p>
            <a:pPr>
              <a:lnSpc>
                <a:spcPts val="3925"/>
              </a:lnSpc>
              <a:spcBef>
                <a:spcPct val="0"/>
              </a:spcBef>
            </a:pP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Về</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thẩm</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quyền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lĩnh</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vực</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quản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lý</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nhà</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n</a:t>
            </a:r>
            <a:r>
              <a:rPr lang="vi-VN" sz="2803" b="1" dirty="0">
                <a:solidFill>
                  <a:srgbClr val="FFFFFF"/>
                </a:solidFill>
                <a:ea typeface="Canva Sans Bold"/>
                <a:cs typeface="Arial" panose="020B0604020202020204" pitchFamily="34" charset="0"/>
                <a:sym typeface="Canva Sans Bold"/>
              </a:rPr>
              <a:t>ước</a:t>
            </a:r>
            <a:r>
              <a:rPr lang="en-US" sz="2803" b="1" dirty="0">
                <a:solidFill>
                  <a:srgbClr val="FFFFFF"/>
                </a:solidFill>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cs typeface="Arial" panose="020B0604020202020204" pitchFamily="34" charset="0"/>
                <a:sym typeface="Canva Sans Bold"/>
              </a:rPr>
              <a:t>của</a:t>
            </a:r>
            <a:r>
              <a:rPr lang="en-US" sz="2803" b="1" dirty="0">
                <a:solidFill>
                  <a:srgbClr val="FFFFFF"/>
                </a:solidFill>
                <a:latin typeface="Arial" panose="020B0604020202020204" pitchFamily="34" charset="0"/>
                <a:cs typeface="Arial" panose="020B0604020202020204" pitchFamily="34" charset="0"/>
                <a:sym typeface="Canva Sans Bold"/>
              </a:rPr>
              <a:t> </a:t>
            </a:r>
            <a:r>
              <a:rPr lang="en-US" sz="2803" b="1" dirty="0" err="1">
                <a:solidFill>
                  <a:srgbClr val="FFFFFF"/>
                </a:solidFill>
                <a:latin typeface="Arial" panose="020B0604020202020204" pitchFamily="34" charset="0"/>
                <a:cs typeface="Arial" panose="020B0604020202020204" pitchFamily="34" charset="0"/>
                <a:sym typeface="Canva Sans Bold"/>
              </a:rPr>
              <a:t>Bộ</a:t>
            </a:r>
            <a:r>
              <a:rPr lang="en-US" sz="2803" b="1" dirty="0">
                <a:solidFill>
                  <a:srgbClr val="FFFFFF"/>
                </a:solidFill>
                <a:latin typeface="Arial" panose="020B0604020202020204" pitchFamily="34" charset="0"/>
                <a:cs typeface="Arial" panose="020B0604020202020204" pitchFamily="34" charset="0"/>
                <a:sym typeface="Canva Sans Bold"/>
              </a:rPr>
              <a:t> T</a:t>
            </a:r>
            <a:r>
              <a:rPr lang="vi-VN" sz="2803" b="1" dirty="0">
                <a:solidFill>
                  <a:srgbClr val="FFFFFF"/>
                </a:solidFill>
                <a:latin typeface="Arial" panose="020B0604020202020204" pitchFamily="34" charset="0"/>
                <a:cs typeface="Arial" panose="020B0604020202020204" pitchFamily="34" charset="0"/>
                <a:sym typeface="Canva Sans Bold"/>
              </a:rPr>
              <a:t>ư</a:t>
            </a:r>
            <a:r>
              <a:rPr lang="en-US" sz="2803" b="1" dirty="0">
                <a:solidFill>
                  <a:srgbClr val="FFFFFF"/>
                </a:solidFill>
                <a:latin typeface="Arial" panose="020B0604020202020204" pitchFamily="34" charset="0"/>
                <a:cs typeface="Arial" panose="020B0604020202020204" pitchFamily="34" charset="0"/>
                <a:sym typeface="Canva Sans Bold"/>
              </a:rPr>
              <a:t> </a:t>
            </a:r>
            <a:r>
              <a:rPr lang="en-US" sz="2803" b="1" dirty="0" err="1">
                <a:solidFill>
                  <a:srgbClr val="FFFFFF"/>
                </a:solidFill>
                <a:latin typeface="Arial" panose="020B0604020202020204" pitchFamily="34" charset="0"/>
                <a:cs typeface="Arial" panose="020B0604020202020204" pitchFamily="34" charset="0"/>
                <a:sym typeface="Canva Sans Bold"/>
              </a:rPr>
              <a:t>pháp</a:t>
            </a:r>
            <a:endParaRPr lang="en-US" sz="2803" b="1" dirty="0">
              <a:solidFill>
                <a:srgbClr val="FFFFFF"/>
              </a:solidFill>
              <a:latin typeface="Arial" panose="020B0604020202020204" pitchFamily="34" charset="0"/>
              <a:cs typeface="Arial" panose="020B0604020202020204" pitchFamily="34" charset="0"/>
              <a:sym typeface="Canva Sans Bold"/>
            </a:endParaRPr>
          </a:p>
        </p:txBody>
      </p:sp>
      <p:grpSp>
        <p:nvGrpSpPr>
          <p:cNvPr id="18" name="Group 18"/>
          <p:cNvGrpSpPr/>
          <p:nvPr/>
        </p:nvGrpSpPr>
        <p:grpSpPr>
          <a:xfrm>
            <a:off x="3127810" y="5476045"/>
            <a:ext cx="1190458" cy="1214261"/>
            <a:chOff x="0" y="0"/>
            <a:chExt cx="299120" cy="305101"/>
          </a:xfrm>
        </p:grpSpPr>
        <p:sp>
          <p:nvSpPr>
            <p:cNvPr id="19" name="Freeform 19"/>
            <p:cNvSpPr/>
            <p:nvPr/>
          </p:nvSpPr>
          <p:spPr>
            <a:xfrm>
              <a:off x="0" y="0"/>
              <a:ext cx="299120" cy="305101"/>
            </a:xfrm>
            <a:custGeom>
              <a:avLst/>
              <a:gdLst/>
              <a:ahLst/>
              <a:cxnLst/>
              <a:rect l="l" t="t" r="r" b="b"/>
              <a:pathLst>
                <a:path w="299120" h="305101">
                  <a:moveTo>
                    <a:pt x="149560" y="0"/>
                  </a:moveTo>
                  <a:lnTo>
                    <a:pt x="149560" y="0"/>
                  </a:lnTo>
                  <a:cubicBezTo>
                    <a:pt x="189226" y="0"/>
                    <a:pt x="227267" y="15757"/>
                    <a:pt x="255315" y="43805"/>
                  </a:cubicBezTo>
                  <a:cubicBezTo>
                    <a:pt x="283363" y="71853"/>
                    <a:pt x="299120" y="109894"/>
                    <a:pt x="299120" y="149560"/>
                  </a:cubicBezTo>
                  <a:lnTo>
                    <a:pt x="299120" y="155541"/>
                  </a:lnTo>
                  <a:cubicBezTo>
                    <a:pt x="299120" y="238141"/>
                    <a:pt x="232160" y="305101"/>
                    <a:pt x="149560" y="305101"/>
                  </a:cubicBezTo>
                  <a:lnTo>
                    <a:pt x="149560" y="305101"/>
                  </a:lnTo>
                  <a:cubicBezTo>
                    <a:pt x="109894" y="305101"/>
                    <a:pt x="71853" y="289344"/>
                    <a:pt x="43805" y="261296"/>
                  </a:cubicBezTo>
                  <a:cubicBezTo>
                    <a:pt x="15757" y="233248"/>
                    <a:pt x="0" y="195207"/>
                    <a:pt x="0" y="155541"/>
                  </a:cubicBezTo>
                  <a:lnTo>
                    <a:pt x="0" y="149560"/>
                  </a:lnTo>
                  <a:cubicBezTo>
                    <a:pt x="0" y="66960"/>
                    <a:pt x="66960" y="0"/>
                    <a:pt x="149560" y="0"/>
                  </a:cubicBezTo>
                  <a:close/>
                </a:path>
              </a:pathLst>
            </a:custGeom>
            <a:solidFill>
              <a:srgbClr val="FFD83A"/>
            </a:solidFill>
            <a:ln w="57150" cap="rnd">
              <a:solidFill>
                <a:srgbClr val="000000"/>
              </a:solidFill>
              <a:prstDash val="solid"/>
              <a:round/>
            </a:ln>
          </p:spPr>
          <p:txBody>
            <a:bodyPr/>
            <a:lstStyle/>
            <a:p>
              <a:endParaRPr lang="en-US"/>
            </a:p>
          </p:txBody>
        </p:sp>
        <p:sp>
          <p:nvSpPr>
            <p:cNvPr id="20" name="TextBox 20"/>
            <p:cNvSpPr txBox="1"/>
            <p:nvPr/>
          </p:nvSpPr>
          <p:spPr>
            <a:xfrm>
              <a:off x="0" y="-66675"/>
              <a:ext cx="299120" cy="371776"/>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21" name="TextBox 21"/>
          <p:cNvSpPr txBox="1"/>
          <p:nvPr/>
        </p:nvSpPr>
        <p:spPr>
          <a:xfrm>
            <a:off x="4629683" y="5635547"/>
            <a:ext cx="11053662" cy="957057"/>
          </a:xfrm>
          <a:prstGeom prst="rect">
            <a:avLst/>
          </a:prstGeom>
        </p:spPr>
        <p:txBody>
          <a:bodyPr wrap="square" lIns="0" tIns="0" rIns="0" bIns="0" rtlCol="0" anchor="t">
            <a:spAutoFit/>
          </a:bodyPr>
          <a:lstStyle/>
          <a:p>
            <a:pPr>
              <a:lnSpc>
                <a:spcPts val="3925"/>
              </a:lnSpc>
              <a:spcBef>
                <a:spcPct val="0"/>
              </a:spcBef>
            </a:pP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Việc</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cấp</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quyền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lĩnh</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vực</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quản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lý</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nhà</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n</a:t>
            </a:r>
            <a:r>
              <a:rPr lang="vi-VN" sz="2803" b="1" dirty="0">
                <a:solidFill>
                  <a:srgbClr val="FFFFFF"/>
                </a:solidFill>
                <a:ea typeface="Canva Sans Bold"/>
                <a:cs typeface="Arial" panose="020B0604020202020204" pitchFamily="34" charset="0"/>
                <a:sym typeface="Canva Sans Bold"/>
              </a:rPr>
              <a:t>ước</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của</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Bộ</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Tư</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pháp</a:t>
            </a:r>
            <a:endParaRPr lang="en-US" sz="2803" b="1" dirty="0">
              <a:solidFill>
                <a:srgbClr val="FFFFFF"/>
              </a:solidFill>
              <a:latin typeface="Arial" panose="020B0604020202020204" pitchFamily="34" charset="0"/>
              <a:ea typeface="Canva Sans Bold"/>
              <a:cs typeface="Arial" panose="020B0604020202020204" pitchFamily="34" charset="0"/>
              <a:sym typeface="Canva Sans Bold"/>
            </a:endParaRPr>
          </a:p>
        </p:txBody>
      </p:sp>
      <p:grpSp>
        <p:nvGrpSpPr>
          <p:cNvPr id="22" name="Group 22"/>
          <p:cNvGrpSpPr/>
          <p:nvPr/>
        </p:nvGrpSpPr>
        <p:grpSpPr>
          <a:xfrm>
            <a:off x="3127810" y="6955664"/>
            <a:ext cx="1190458" cy="1214261"/>
            <a:chOff x="0" y="0"/>
            <a:chExt cx="299120" cy="305101"/>
          </a:xfrm>
        </p:grpSpPr>
        <p:sp>
          <p:nvSpPr>
            <p:cNvPr id="23" name="Freeform 23"/>
            <p:cNvSpPr/>
            <p:nvPr/>
          </p:nvSpPr>
          <p:spPr>
            <a:xfrm>
              <a:off x="0" y="0"/>
              <a:ext cx="299120" cy="305101"/>
            </a:xfrm>
            <a:custGeom>
              <a:avLst/>
              <a:gdLst/>
              <a:ahLst/>
              <a:cxnLst/>
              <a:rect l="l" t="t" r="r" b="b"/>
              <a:pathLst>
                <a:path w="299120" h="305101">
                  <a:moveTo>
                    <a:pt x="149560" y="0"/>
                  </a:moveTo>
                  <a:lnTo>
                    <a:pt x="149560" y="0"/>
                  </a:lnTo>
                  <a:cubicBezTo>
                    <a:pt x="189226" y="0"/>
                    <a:pt x="227267" y="15757"/>
                    <a:pt x="255315" y="43805"/>
                  </a:cubicBezTo>
                  <a:cubicBezTo>
                    <a:pt x="283363" y="71853"/>
                    <a:pt x="299120" y="109894"/>
                    <a:pt x="299120" y="149560"/>
                  </a:cubicBezTo>
                  <a:lnTo>
                    <a:pt x="299120" y="155541"/>
                  </a:lnTo>
                  <a:cubicBezTo>
                    <a:pt x="299120" y="238141"/>
                    <a:pt x="232160" y="305101"/>
                    <a:pt x="149560" y="305101"/>
                  </a:cubicBezTo>
                  <a:lnTo>
                    <a:pt x="149560" y="305101"/>
                  </a:lnTo>
                  <a:cubicBezTo>
                    <a:pt x="109894" y="305101"/>
                    <a:pt x="71853" y="289344"/>
                    <a:pt x="43805" y="261296"/>
                  </a:cubicBezTo>
                  <a:cubicBezTo>
                    <a:pt x="15757" y="233248"/>
                    <a:pt x="0" y="195207"/>
                    <a:pt x="0" y="155541"/>
                  </a:cubicBezTo>
                  <a:lnTo>
                    <a:pt x="0" y="149560"/>
                  </a:lnTo>
                  <a:cubicBezTo>
                    <a:pt x="0" y="66960"/>
                    <a:pt x="66960" y="0"/>
                    <a:pt x="149560" y="0"/>
                  </a:cubicBezTo>
                  <a:close/>
                </a:path>
              </a:pathLst>
            </a:custGeom>
            <a:solidFill>
              <a:srgbClr val="FFD83A"/>
            </a:solidFill>
            <a:ln w="57150" cap="rnd">
              <a:solidFill>
                <a:srgbClr val="000000"/>
              </a:solidFill>
              <a:prstDash val="solid"/>
              <a:round/>
            </a:ln>
          </p:spPr>
          <p:txBody>
            <a:bodyPr/>
            <a:lstStyle/>
            <a:p>
              <a:endParaRPr lang="en-US"/>
            </a:p>
          </p:txBody>
        </p:sp>
        <p:sp>
          <p:nvSpPr>
            <p:cNvPr id="24" name="TextBox 24"/>
            <p:cNvSpPr txBox="1"/>
            <p:nvPr/>
          </p:nvSpPr>
          <p:spPr>
            <a:xfrm>
              <a:off x="0" y="-66675"/>
              <a:ext cx="299120" cy="371776"/>
            </a:xfrm>
            <a:prstGeom prst="rect">
              <a:avLst/>
            </a:prstGeom>
          </p:spPr>
          <p:txBody>
            <a:bodyPr lIns="50800" tIns="50800" rIns="50800" bIns="50800" rtlCol="0" anchor="ctr"/>
            <a:lstStyle/>
            <a:p>
              <a:pPr algn="ctr">
                <a:lnSpc>
                  <a:spcPts val="5039"/>
                </a:lnSpc>
              </a:pPr>
              <a:r>
                <a:rPr lang="en-US" sz="3599" dirty="0">
                  <a:solidFill>
                    <a:srgbClr val="6B0909"/>
                  </a:solidFill>
                  <a:latin typeface="Arial" panose="020B0604020202020204" pitchFamily="34" charset="0"/>
                  <a:ea typeface="Canva Sans"/>
                  <a:cs typeface="Arial" panose="020B0604020202020204" pitchFamily="34" charset="0"/>
                  <a:sym typeface="Canva Sans"/>
                </a:rPr>
                <a:t>04</a:t>
              </a:r>
            </a:p>
          </p:txBody>
        </p:sp>
      </p:grpSp>
      <p:sp>
        <p:nvSpPr>
          <p:cNvPr id="25" name="TextBox 25"/>
          <p:cNvSpPr txBox="1"/>
          <p:nvPr/>
        </p:nvSpPr>
        <p:spPr>
          <a:xfrm>
            <a:off x="4629683" y="8655520"/>
            <a:ext cx="10445896" cy="976533"/>
          </a:xfrm>
          <a:prstGeom prst="rect">
            <a:avLst/>
          </a:prstGeom>
        </p:spPr>
        <p:txBody>
          <a:bodyPr lIns="0" tIns="0" rIns="0" bIns="0" rtlCol="0" anchor="t">
            <a:spAutoFit/>
          </a:bodyPr>
          <a:lstStyle/>
          <a:p>
            <a:pPr algn="l">
              <a:lnSpc>
                <a:spcPts val="3925"/>
              </a:lnSpc>
              <a:spcBef>
                <a:spcPct val="0"/>
              </a:spcBef>
            </a:pP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Nhiệm</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vụ</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trọng</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tâm</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gian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tới</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đề</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xuất</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kiến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nghị</a:t>
            </a:r>
            <a:endParaRPr lang="en-US" sz="2803" b="1" dirty="0">
              <a:solidFill>
                <a:srgbClr val="FFFFFF"/>
              </a:solidFill>
              <a:latin typeface="Arial" panose="020B0604020202020204" pitchFamily="34" charset="0"/>
              <a:ea typeface="Canva Sans Bold"/>
              <a:cs typeface="Arial" panose="020B0604020202020204" pitchFamily="34" charset="0"/>
              <a:sym typeface="Canva Sans Bold"/>
            </a:endParaRPr>
          </a:p>
          <a:p>
            <a:pPr algn="l">
              <a:lnSpc>
                <a:spcPts val="3925"/>
              </a:lnSpc>
              <a:spcBef>
                <a:spcPct val="0"/>
              </a:spcBef>
            </a:pPr>
            <a:endParaRPr lang="en-US" sz="2803" b="1"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26" name="TextBox 26"/>
          <p:cNvSpPr txBox="1"/>
          <p:nvPr/>
        </p:nvSpPr>
        <p:spPr>
          <a:xfrm>
            <a:off x="4629683" y="2371240"/>
            <a:ext cx="10445896" cy="456920"/>
          </a:xfrm>
          <a:prstGeom prst="rect">
            <a:avLst/>
          </a:prstGeom>
        </p:spPr>
        <p:txBody>
          <a:bodyPr lIns="0" tIns="0" rIns="0" bIns="0" rtlCol="0" anchor="t">
            <a:spAutoFit/>
          </a:bodyPr>
          <a:lstStyle/>
          <a:p>
            <a:pPr algn="l">
              <a:lnSpc>
                <a:spcPts val="3925"/>
              </a:lnSpc>
              <a:spcBef>
                <a:spcPct val="0"/>
              </a:spcBef>
            </a:pP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Một</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số</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vấn</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đề</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chung</a:t>
            </a:r>
            <a:endParaRPr lang="en-US" sz="2803" b="1"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31" name="TextBox 25"/>
          <p:cNvSpPr txBox="1"/>
          <p:nvPr/>
        </p:nvSpPr>
        <p:spPr>
          <a:xfrm>
            <a:off x="4629683" y="7157740"/>
            <a:ext cx="10445896" cy="1000274"/>
          </a:xfrm>
          <a:prstGeom prst="rect">
            <a:avLst/>
          </a:prstGeom>
        </p:spPr>
        <p:txBody>
          <a:bodyPr lIns="0" tIns="0" rIns="0" bIns="0" rtlCol="0" anchor="t">
            <a:spAutoFit/>
          </a:bodyPr>
          <a:lstStyle/>
          <a:p>
            <a:pPr algn="l">
              <a:lnSpc>
                <a:spcPts val="3925"/>
              </a:lnSpc>
              <a:spcBef>
                <a:spcPct val="0"/>
              </a:spcBef>
            </a:pP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bố</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thủ</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tục</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hành</a:t>
            </a:r>
            <a:r>
              <a:rPr lang="en-US" sz="2803"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2803" b="1" dirty="0" err="1">
                <a:solidFill>
                  <a:srgbClr val="FFFFFF"/>
                </a:solidFill>
                <a:latin typeface="Arial" panose="020B0604020202020204" pitchFamily="34" charset="0"/>
                <a:ea typeface="Canva Sans Bold"/>
                <a:cs typeface="Arial" panose="020B0604020202020204" pitchFamily="34" charset="0"/>
                <a:sym typeface="Canva Sans Bold"/>
              </a:rPr>
              <a:t>chính</a:t>
            </a:r>
            <a:endParaRPr lang="en-US" sz="2803" b="1" dirty="0">
              <a:solidFill>
                <a:srgbClr val="FFFFFF"/>
              </a:solidFill>
              <a:latin typeface="Arial" panose="020B0604020202020204" pitchFamily="34" charset="0"/>
              <a:ea typeface="Canva Sans Bold"/>
              <a:cs typeface="Arial" panose="020B0604020202020204" pitchFamily="34" charset="0"/>
              <a:sym typeface="Canva Sans Bold"/>
            </a:endParaRPr>
          </a:p>
          <a:p>
            <a:pPr algn="l">
              <a:lnSpc>
                <a:spcPts val="3925"/>
              </a:lnSpc>
              <a:spcBef>
                <a:spcPct val="0"/>
              </a:spcBef>
            </a:pPr>
            <a:endParaRPr lang="en-US" sz="2803" b="1" dirty="0">
              <a:solidFill>
                <a:srgbClr val="FFFFFF"/>
              </a:solidFill>
              <a:latin typeface="Arial" panose="020B0604020202020204" pitchFamily="34" charset="0"/>
              <a:ea typeface="Canva Sans Bold"/>
              <a:cs typeface="Arial" panose="020B0604020202020204" pitchFamily="34" charset="0"/>
              <a:sym typeface="Canva Sans Bold"/>
            </a:endParaRPr>
          </a:p>
        </p:txBody>
      </p:sp>
      <p:grpSp>
        <p:nvGrpSpPr>
          <p:cNvPr id="32" name="Group 22"/>
          <p:cNvGrpSpPr/>
          <p:nvPr/>
        </p:nvGrpSpPr>
        <p:grpSpPr>
          <a:xfrm>
            <a:off x="3067815" y="8358591"/>
            <a:ext cx="1190458" cy="1214261"/>
            <a:chOff x="0" y="0"/>
            <a:chExt cx="299120" cy="305101"/>
          </a:xfrm>
        </p:grpSpPr>
        <p:sp>
          <p:nvSpPr>
            <p:cNvPr id="33" name="Freeform 23"/>
            <p:cNvSpPr/>
            <p:nvPr/>
          </p:nvSpPr>
          <p:spPr>
            <a:xfrm>
              <a:off x="0" y="0"/>
              <a:ext cx="299120" cy="305101"/>
            </a:xfrm>
            <a:custGeom>
              <a:avLst/>
              <a:gdLst/>
              <a:ahLst/>
              <a:cxnLst/>
              <a:rect l="l" t="t" r="r" b="b"/>
              <a:pathLst>
                <a:path w="299120" h="305101">
                  <a:moveTo>
                    <a:pt x="149560" y="0"/>
                  </a:moveTo>
                  <a:lnTo>
                    <a:pt x="149560" y="0"/>
                  </a:lnTo>
                  <a:cubicBezTo>
                    <a:pt x="189226" y="0"/>
                    <a:pt x="227267" y="15757"/>
                    <a:pt x="255315" y="43805"/>
                  </a:cubicBezTo>
                  <a:cubicBezTo>
                    <a:pt x="283363" y="71853"/>
                    <a:pt x="299120" y="109894"/>
                    <a:pt x="299120" y="149560"/>
                  </a:cubicBezTo>
                  <a:lnTo>
                    <a:pt x="299120" y="155541"/>
                  </a:lnTo>
                  <a:cubicBezTo>
                    <a:pt x="299120" y="238141"/>
                    <a:pt x="232160" y="305101"/>
                    <a:pt x="149560" y="305101"/>
                  </a:cubicBezTo>
                  <a:lnTo>
                    <a:pt x="149560" y="305101"/>
                  </a:lnTo>
                  <a:cubicBezTo>
                    <a:pt x="109894" y="305101"/>
                    <a:pt x="71853" y="289344"/>
                    <a:pt x="43805" y="261296"/>
                  </a:cubicBezTo>
                  <a:cubicBezTo>
                    <a:pt x="15757" y="233248"/>
                    <a:pt x="0" y="195207"/>
                    <a:pt x="0" y="155541"/>
                  </a:cubicBezTo>
                  <a:lnTo>
                    <a:pt x="0" y="149560"/>
                  </a:lnTo>
                  <a:cubicBezTo>
                    <a:pt x="0" y="66960"/>
                    <a:pt x="66960" y="0"/>
                    <a:pt x="149560" y="0"/>
                  </a:cubicBezTo>
                  <a:close/>
                </a:path>
              </a:pathLst>
            </a:custGeom>
            <a:solidFill>
              <a:srgbClr val="FFD83A"/>
            </a:solidFill>
            <a:ln w="57150" cap="rnd">
              <a:solidFill>
                <a:srgbClr val="000000"/>
              </a:solidFill>
              <a:prstDash val="solid"/>
              <a:round/>
            </a:ln>
          </p:spPr>
          <p:txBody>
            <a:bodyPr/>
            <a:lstStyle/>
            <a:p>
              <a:endParaRPr lang="en-US"/>
            </a:p>
          </p:txBody>
        </p:sp>
        <p:sp>
          <p:nvSpPr>
            <p:cNvPr id="34" name="TextBox 24"/>
            <p:cNvSpPr txBox="1"/>
            <p:nvPr/>
          </p:nvSpPr>
          <p:spPr>
            <a:xfrm>
              <a:off x="0" y="-66675"/>
              <a:ext cx="299120" cy="371776"/>
            </a:xfrm>
            <a:prstGeom prst="rect">
              <a:avLst/>
            </a:prstGeom>
          </p:spPr>
          <p:txBody>
            <a:bodyPr lIns="50800" tIns="50800" rIns="50800" bIns="50800" rtlCol="0" anchor="ctr"/>
            <a:lstStyle/>
            <a:p>
              <a:pPr algn="ctr">
                <a:lnSpc>
                  <a:spcPts val="5039"/>
                </a:lnSpc>
              </a:pPr>
              <a:r>
                <a:rPr lang="en-US" sz="3599" dirty="0">
                  <a:solidFill>
                    <a:srgbClr val="6B0909"/>
                  </a:solidFill>
                  <a:latin typeface="Arial" panose="020B0604020202020204" pitchFamily="34" charset="0"/>
                  <a:ea typeface="Canva Sans"/>
                  <a:cs typeface="Arial" panose="020B0604020202020204" pitchFamily="34" charset="0"/>
                  <a:sym typeface="Canva Sans"/>
                </a:rPr>
                <a:t>05</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6420788" y="6022324"/>
            <a:ext cx="12517086" cy="6471952"/>
          </a:xfrm>
          <a:custGeom>
            <a:avLst/>
            <a:gdLst/>
            <a:ahLst/>
            <a:cxnLst/>
            <a:rect l="l" t="t" r="r" b="b"/>
            <a:pathLst>
              <a:path w="12517086" h="6471952">
                <a:moveTo>
                  <a:pt x="0" y="0"/>
                </a:moveTo>
                <a:lnTo>
                  <a:pt x="12517086" y="0"/>
                </a:lnTo>
                <a:lnTo>
                  <a:pt x="12517086" y="6471952"/>
                </a:lnTo>
                <a:lnTo>
                  <a:pt x="0" y="6471952"/>
                </a:lnTo>
                <a:lnTo>
                  <a:pt x="0" y="0"/>
                </a:lnTo>
                <a:close/>
              </a:path>
            </a:pathLst>
          </a:custGeom>
          <a:blipFill>
            <a:blip r:embed="rId2"/>
            <a:stretch>
              <a:fillRect r="-29667"/>
            </a:stretch>
          </a:blipFill>
        </p:spPr>
        <p:txBody>
          <a:bodyPr/>
          <a:lstStyle/>
          <a:p>
            <a:endParaRPr lang="en-US"/>
          </a:p>
        </p:txBody>
      </p:sp>
      <p:sp>
        <p:nvSpPr>
          <p:cNvPr id="3" name="Freeform 3"/>
          <p:cNvSpPr/>
          <p:nvPr/>
        </p:nvSpPr>
        <p:spPr>
          <a:xfrm>
            <a:off x="-1922882" y="6022324"/>
            <a:ext cx="12517086" cy="6471952"/>
          </a:xfrm>
          <a:custGeom>
            <a:avLst/>
            <a:gdLst/>
            <a:ahLst/>
            <a:cxnLst/>
            <a:rect l="l" t="t" r="r" b="b"/>
            <a:pathLst>
              <a:path w="12517086" h="6471952">
                <a:moveTo>
                  <a:pt x="0" y="0"/>
                </a:moveTo>
                <a:lnTo>
                  <a:pt x="12517087" y="0"/>
                </a:lnTo>
                <a:lnTo>
                  <a:pt x="12517087" y="6471952"/>
                </a:lnTo>
                <a:lnTo>
                  <a:pt x="0" y="6471952"/>
                </a:lnTo>
                <a:lnTo>
                  <a:pt x="0" y="0"/>
                </a:lnTo>
                <a:close/>
              </a:path>
            </a:pathLst>
          </a:custGeom>
          <a:blipFill>
            <a:blip r:embed="rId2"/>
            <a:stretch>
              <a:fillRect r="-29667"/>
            </a:stretch>
          </a:blipFill>
        </p:spPr>
        <p:txBody>
          <a:bodyPr/>
          <a:lstStyle/>
          <a:p>
            <a:endParaRPr lang="en-US"/>
          </a:p>
        </p:txBody>
      </p:sp>
      <p:sp>
        <p:nvSpPr>
          <p:cNvPr id="4" name="Freeform 4"/>
          <p:cNvSpPr/>
          <p:nvPr/>
        </p:nvSpPr>
        <p:spPr>
          <a:xfrm rot="10598833" flipV="1">
            <a:off x="5340949" y="6091431"/>
            <a:ext cx="18618879" cy="7120516"/>
          </a:xfrm>
          <a:custGeom>
            <a:avLst/>
            <a:gdLst/>
            <a:ahLst/>
            <a:cxnLst/>
            <a:rect l="l" t="t" r="r" b="b"/>
            <a:pathLst>
              <a:path w="18618879" h="7120516">
                <a:moveTo>
                  <a:pt x="0" y="7120516"/>
                </a:moveTo>
                <a:lnTo>
                  <a:pt x="18618879" y="7120516"/>
                </a:lnTo>
                <a:lnTo>
                  <a:pt x="18618879" y="0"/>
                </a:lnTo>
                <a:lnTo>
                  <a:pt x="0" y="0"/>
                </a:lnTo>
                <a:lnTo>
                  <a:pt x="0" y="7120516"/>
                </a:lnTo>
                <a:close/>
              </a:path>
            </a:pathLst>
          </a:custGeom>
          <a:blipFill>
            <a:blip r:embed="rId3">
              <a:extLst>
                <a:ext uri="{96DAC541-7B7A-43D3-8B79-37D633B846F1}">
                  <asvg:svgBlip xmlns:asvg="http://schemas.microsoft.com/office/drawing/2016/SVG/main" xmlns="" r:embed="rId4"/>
                </a:ext>
              </a:extLst>
            </a:blip>
            <a:stretch>
              <a:fillRect t="-79322" b="-82160"/>
            </a:stretch>
          </a:blipFill>
        </p:spPr>
        <p:txBody>
          <a:bodyPr/>
          <a:lstStyle/>
          <a:p>
            <a:endParaRPr lang="en-US"/>
          </a:p>
        </p:txBody>
      </p:sp>
      <p:sp>
        <p:nvSpPr>
          <p:cNvPr id="5" name="Freeform 5"/>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5"/>
            <a:stretch>
              <a:fillRect l="-92" t="-3317" b="-3317"/>
            </a:stretch>
          </a:blipFill>
        </p:spPr>
        <p:txBody>
          <a:bodyPr/>
          <a:lstStyle/>
          <a:p>
            <a:endParaRPr lang="en-US"/>
          </a:p>
        </p:txBody>
      </p:sp>
      <p:sp>
        <p:nvSpPr>
          <p:cNvPr id="6" name="Freeform 6"/>
          <p:cNvSpPr/>
          <p:nvPr/>
        </p:nvSpPr>
        <p:spPr>
          <a:xfrm>
            <a:off x="3468265" y="2486019"/>
            <a:ext cx="12108297" cy="3893486"/>
          </a:xfrm>
          <a:custGeom>
            <a:avLst/>
            <a:gdLst/>
            <a:ahLst/>
            <a:cxnLst/>
            <a:rect l="l" t="t" r="r" b="b"/>
            <a:pathLst>
              <a:path w="12108297" h="3893486">
                <a:moveTo>
                  <a:pt x="0" y="0"/>
                </a:moveTo>
                <a:lnTo>
                  <a:pt x="12108298" y="0"/>
                </a:lnTo>
                <a:lnTo>
                  <a:pt x="12108298" y="3893487"/>
                </a:lnTo>
                <a:lnTo>
                  <a:pt x="0" y="3893487"/>
                </a:lnTo>
                <a:lnTo>
                  <a:pt x="0" y="0"/>
                </a:lnTo>
                <a:close/>
              </a:path>
            </a:pathLst>
          </a:custGeom>
          <a:blipFill>
            <a:blip r:embed="rId6"/>
            <a:stretch>
              <a:fillRect t="-3413" b="-10874"/>
            </a:stretch>
          </a:blipFill>
        </p:spPr>
        <p:txBody>
          <a:bodyPr/>
          <a:lstStyle/>
          <a:p>
            <a:endParaRPr lang="en-US"/>
          </a:p>
        </p:txBody>
      </p:sp>
      <p:grpSp>
        <p:nvGrpSpPr>
          <p:cNvPr id="7" name="Group 7"/>
          <p:cNvGrpSpPr/>
          <p:nvPr/>
        </p:nvGrpSpPr>
        <p:grpSpPr>
          <a:xfrm>
            <a:off x="440499" y="389930"/>
            <a:ext cx="12999530" cy="822152"/>
            <a:chOff x="0" y="0"/>
            <a:chExt cx="6488568" cy="410368"/>
          </a:xfrm>
        </p:grpSpPr>
        <p:sp>
          <p:nvSpPr>
            <p:cNvPr id="8" name="Freeform 8"/>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9" name="TextBox 9"/>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10" name="Group 10"/>
          <p:cNvGrpSpPr/>
          <p:nvPr/>
        </p:nvGrpSpPr>
        <p:grpSpPr>
          <a:xfrm>
            <a:off x="0" y="389930"/>
            <a:ext cx="880998" cy="904801"/>
            <a:chOff x="0" y="0"/>
            <a:chExt cx="221364" cy="227345"/>
          </a:xfrm>
        </p:grpSpPr>
        <p:sp>
          <p:nvSpPr>
            <p:cNvPr id="11" name="Freeform 11"/>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12" name="TextBox 12"/>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13" name="Group 13"/>
          <p:cNvGrpSpPr/>
          <p:nvPr/>
        </p:nvGrpSpPr>
        <p:grpSpPr>
          <a:xfrm>
            <a:off x="0" y="2631978"/>
            <a:ext cx="5148667" cy="696174"/>
            <a:chOff x="0" y="0"/>
            <a:chExt cx="7915923" cy="1070347"/>
          </a:xfrm>
        </p:grpSpPr>
        <p:sp>
          <p:nvSpPr>
            <p:cNvPr id="14" name="Freeform 14"/>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5" name="TextBox 15"/>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hồ sơ</a:t>
              </a:r>
            </a:p>
          </p:txBody>
        </p:sp>
      </p:grpSp>
      <p:sp>
        <p:nvSpPr>
          <p:cNvPr id="16" name="TextBox 16"/>
          <p:cNvSpPr txBox="1"/>
          <p:nvPr/>
        </p:nvSpPr>
        <p:spPr>
          <a:xfrm>
            <a:off x="5876350" y="1586614"/>
            <a:ext cx="8003795" cy="844218"/>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 C. Đối với nhóm trình tự, thủ tục và hồ sơ thực hiện </a:t>
            </a:r>
          </a:p>
          <a:p>
            <a:pPr algn="ctr">
              <a:lnSpc>
                <a:spcPts val="3448"/>
              </a:lnSpc>
              <a:spcBef>
                <a:spcPct val="0"/>
              </a:spcBef>
            </a:pPr>
            <a:endParaRPr lang="en-US" sz="2463"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7" name="TextBox 17"/>
          <p:cNvSpPr txBox="1"/>
          <p:nvPr/>
        </p:nvSpPr>
        <p:spPr>
          <a:xfrm>
            <a:off x="5398102" y="3590333"/>
            <a:ext cx="8248624" cy="1553167"/>
          </a:xfrm>
          <a:prstGeom prst="rect">
            <a:avLst/>
          </a:prstGeom>
        </p:spPr>
        <p:txBody>
          <a:bodyPr lIns="0" tIns="0" rIns="0" bIns="0" rtlCol="0" anchor="t">
            <a:spAutoFit/>
          </a:bodyPr>
          <a:lstStyle/>
          <a:p>
            <a:pPr algn="ctr">
              <a:lnSpc>
                <a:spcPts val="3117"/>
              </a:lnSpc>
              <a:spcBef>
                <a:spcPct val="0"/>
              </a:spcBef>
            </a:pPr>
            <a:r>
              <a:rPr lang="en-US" sz="2226">
                <a:solidFill>
                  <a:srgbClr val="FFFFFF"/>
                </a:solidFill>
                <a:latin typeface="Arial" panose="020B0604020202020204" pitchFamily="34" charset="0"/>
                <a:ea typeface="Canva Sans"/>
                <a:cs typeface="Arial" panose="020B0604020202020204" pitchFamily="34" charset="0"/>
                <a:sym typeface="Canva Sans"/>
              </a:rPr>
              <a:t>Các thành phần hồ sơ giải quyết TTHC được rà soát và quy định theo hướng thực thi các phương án đơn giản hóa TTHC; đồng thời, điều chỉnh để phù hợp với mô hình tổ chức chính quyền địa phương 02 cấp</a:t>
            </a:r>
          </a:p>
        </p:txBody>
      </p:sp>
      <p:sp>
        <p:nvSpPr>
          <p:cNvPr id="18" name="TextBox 18"/>
          <p:cNvSpPr txBox="1"/>
          <p:nvPr/>
        </p:nvSpPr>
        <p:spPr>
          <a:xfrm>
            <a:off x="1703884" y="6868397"/>
            <a:ext cx="5686503" cy="1830140"/>
          </a:xfrm>
          <a:prstGeom prst="rect">
            <a:avLst/>
          </a:prstGeom>
        </p:spPr>
        <p:txBody>
          <a:bodyPr lIns="0" tIns="0" rIns="0" bIns="0" rtlCol="0" anchor="t">
            <a:spAutoFit/>
          </a:bodyPr>
          <a:lstStyle/>
          <a:p>
            <a:pPr algn="just">
              <a:lnSpc>
                <a:spcPts val="2945"/>
              </a:lnSpc>
              <a:spcBef>
                <a:spcPct val="0"/>
              </a:spcBef>
            </a:pPr>
            <a:r>
              <a:rPr lang="en-US" sz="2103" dirty="0">
                <a:solidFill>
                  <a:srgbClr val="FFFFFF"/>
                </a:solidFill>
                <a:latin typeface="Arial" panose="020B0604020202020204" pitchFamily="34" charset="0"/>
                <a:ea typeface="Canva Sans"/>
                <a:cs typeface="Arial" panose="020B0604020202020204" pitchFamily="34" charset="0"/>
                <a:sym typeface="Canva Sans"/>
              </a:rPr>
              <a:t>VD: </a:t>
            </a:r>
            <a:r>
              <a:rPr lang="en-US" sz="2103" dirty="0" err="1">
                <a:solidFill>
                  <a:srgbClr val="FFFFFF"/>
                </a:solidFill>
                <a:latin typeface="Arial" panose="020B0604020202020204" pitchFamily="34" charset="0"/>
                <a:ea typeface="Canva Sans"/>
                <a:cs typeface="Arial" panose="020B0604020202020204" pitchFamily="34" charset="0"/>
                <a:sym typeface="Canva Sans"/>
              </a:rPr>
              <a:t>Đối</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với</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hồ</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sơ</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nuôi</a:t>
            </a:r>
            <a:r>
              <a:rPr lang="en-US" sz="2103" dirty="0">
                <a:solidFill>
                  <a:srgbClr val="FFFFFF"/>
                </a:solidFill>
                <a:latin typeface="Arial" panose="020B0604020202020204" pitchFamily="34" charset="0"/>
                <a:ea typeface="Canva Sans"/>
                <a:cs typeface="Arial" panose="020B0604020202020204" pitchFamily="34" charset="0"/>
                <a:sym typeface="Canva Sans"/>
              </a:rPr>
              <a:t> con </a:t>
            </a:r>
            <a:r>
              <a:rPr lang="en-US" sz="2103" dirty="0" err="1">
                <a:solidFill>
                  <a:srgbClr val="FFFFFF"/>
                </a:solidFill>
                <a:latin typeface="Arial" panose="020B0604020202020204" pitchFamily="34" charset="0"/>
                <a:ea typeface="Canva Sans"/>
                <a:cs typeface="Arial" panose="020B0604020202020204" pitchFamily="34" charset="0"/>
                <a:sym typeface="Canva Sans"/>
              </a:rPr>
              <a:t>nuôi</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giấy</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khám</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sức</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khỏe</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cấp</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huyện</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thì</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điều</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chỉnh</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thành</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Giấy</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khám</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sức</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khoẻ</a:t>
            </a:r>
            <a:r>
              <a:rPr lang="en-US" sz="2103" dirty="0">
                <a:solidFill>
                  <a:srgbClr val="FFFFFF"/>
                </a:solidFill>
                <a:latin typeface="Arial" panose="020B0604020202020204" pitchFamily="34" charset="0"/>
                <a:ea typeface="Canva Sans"/>
                <a:cs typeface="Arial" panose="020B0604020202020204" pitchFamily="34" charset="0"/>
                <a:sym typeface="Canva Sans"/>
              </a:rPr>
              <a:t> do </a:t>
            </a:r>
            <a:r>
              <a:rPr lang="en-US" sz="2103" dirty="0" err="1">
                <a:solidFill>
                  <a:srgbClr val="FFFFFF"/>
                </a:solidFill>
                <a:latin typeface="Arial" panose="020B0604020202020204" pitchFamily="34" charset="0"/>
                <a:ea typeface="Canva Sans"/>
                <a:cs typeface="Arial" panose="020B0604020202020204" pitchFamily="34" charset="0"/>
                <a:sym typeface="Canva Sans"/>
              </a:rPr>
              <a:t>cơ</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sở</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khám</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bệnh</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chữa</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bệnh</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có</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đủ</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điều</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kiện</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theo</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quy</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của</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pháp</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luật</a:t>
            </a:r>
            <a:r>
              <a:rPr lang="en-US" sz="2103" dirty="0">
                <a:solidFill>
                  <a:srgbClr val="FFFFFF"/>
                </a:solidFill>
                <a:latin typeface="Arial" panose="020B0604020202020204" pitchFamily="34" charset="0"/>
                <a:ea typeface="Canva Sans"/>
                <a:cs typeface="Arial" panose="020B0604020202020204" pitchFamily="34" charset="0"/>
                <a:sym typeface="Canva Sans"/>
              </a:rPr>
              <a:t> </a:t>
            </a:r>
            <a:r>
              <a:rPr lang="en-US" sz="2103" dirty="0" err="1">
                <a:solidFill>
                  <a:srgbClr val="FFFFFF"/>
                </a:solidFill>
                <a:latin typeface="Arial" panose="020B0604020202020204" pitchFamily="34" charset="0"/>
                <a:ea typeface="Canva Sans"/>
                <a:cs typeface="Arial" panose="020B0604020202020204" pitchFamily="34" charset="0"/>
                <a:sym typeface="Canva Sans"/>
              </a:rPr>
              <a:t>cấp</a:t>
            </a:r>
            <a:r>
              <a:rPr lang="en-US" sz="2103" dirty="0">
                <a:solidFill>
                  <a:srgbClr val="FFFFFF"/>
                </a:solidFill>
                <a:latin typeface="Arial" panose="020B0604020202020204" pitchFamily="34" charset="0"/>
                <a:ea typeface="Canva Sans"/>
                <a:cs typeface="Arial" panose="020B0604020202020204" pitchFamily="34" charset="0"/>
                <a:sym typeface="Canva Sans"/>
              </a:rPr>
              <a:t>.</a:t>
            </a:r>
          </a:p>
        </p:txBody>
      </p:sp>
      <p:sp>
        <p:nvSpPr>
          <p:cNvPr id="19" name="TextBox 19"/>
          <p:cNvSpPr txBox="1"/>
          <p:nvPr/>
        </p:nvSpPr>
        <p:spPr>
          <a:xfrm>
            <a:off x="9522414" y="6750981"/>
            <a:ext cx="8033089" cy="2122953"/>
          </a:xfrm>
          <a:prstGeom prst="rect">
            <a:avLst/>
          </a:prstGeom>
        </p:spPr>
        <p:txBody>
          <a:bodyPr lIns="0" tIns="0" rIns="0" bIns="0" rtlCol="0" anchor="t">
            <a:spAutoFit/>
          </a:bodyPr>
          <a:lstStyle/>
          <a:p>
            <a:pPr algn="just">
              <a:lnSpc>
                <a:spcPts val="2794"/>
              </a:lnSpc>
              <a:spcBef>
                <a:spcPct val="0"/>
              </a:spcBef>
            </a:pP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Đối</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với</a:t>
            </a:r>
            <a:r>
              <a:rPr lang="en-US" sz="1995" dirty="0">
                <a:solidFill>
                  <a:srgbClr val="FFFFFF"/>
                </a:solidFill>
                <a:latin typeface="Arial" panose="020B0604020202020204" pitchFamily="34" charset="0"/>
                <a:ea typeface="Canva Sans"/>
                <a:cs typeface="Arial" panose="020B0604020202020204" pitchFamily="34" charset="0"/>
                <a:sym typeface="Canva Sans"/>
              </a:rPr>
              <a:t> TTHC </a:t>
            </a:r>
            <a:r>
              <a:rPr lang="en-US" sz="1995" dirty="0" err="1">
                <a:solidFill>
                  <a:srgbClr val="FFFFFF"/>
                </a:solidFill>
                <a:latin typeface="Arial" panose="020B0604020202020204" pitchFamily="34" charset="0"/>
                <a:ea typeface="Canva Sans"/>
                <a:cs typeface="Arial" panose="020B0604020202020204" pitchFamily="34" charset="0"/>
                <a:sym typeface="Canva Sans"/>
              </a:rPr>
              <a:t>mà</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trong</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thành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phần</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hồ</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sơ</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yêu</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cầu</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Phiếu</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lý</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lịch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tư</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pháp</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thì</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quy</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định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theo</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hướng</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cơ</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quan</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giải</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quyết</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thủ</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tục</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hành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chính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có</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trách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nhiệm</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yêu</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cầu</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cơ</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quan</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quản</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lý</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dữ</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liệu</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lý</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lịch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tư</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pháp</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cung</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cấp</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thông</a:t>
            </a:r>
            <a:r>
              <a:rPr lang="en-US" sz="1995" dirty="0">
                <a:solidFill>
                  <a:srgbClr val="FFFFFF"/>
                </a:solidFill>
                <a:latin typeface="Arial" panose="020B0604020202020204" pitchFamily="34" charset="0"/>
                <a:ea typeface="Canva Sans"/>
                <a:cs typeface="Arial" panose="020B0604020202020204" pitchFamily="34" charset="0"/>
                <a:sym typeface="Canva Sans"/>
              </a:rPr>
              <a:t> tin </a:t>
            </a:r>
            <a:r>
              <a:rPr lang="en-US" sz="1995" dirty="0" err="1">
                <a:solidFill>
                  <a:srgbClr val="FFFFFF"/>
                </a:solidFill>
                <a:latin typeface="Arial" panose="020B0604020202020204" pitchFamily="34" charset="0"/>
                <a:ea typeface="Canva Sans"/>
                <a:cs typeface="Arial" panose="020B0604020202020204" pitchFamily="34" charset="0"/>
                <a:sym typeface="Canva Sans"/>
              </a:rPr>
              <a:t>lý</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lịch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tư</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pháp</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cá</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nhân</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khi</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thực</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hiện</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các</a:t>
            </a:r>
            <a:r>
              <a:rPr lang="en-US" sz="1995" dirty="0">
                <a:solidFill>
                  <a:srgbClr val="FFFFFF"/>
                </a:solidFill>
                <a:latin typeface="Arial" panose="020B0604020202020204" pitchFamily="34" charset="0"/>
                <a:ea typeface="Canva Sans"/>
                <a:cs typeface="Arial" panose="020B0604020202020204" pitchFamily="34" charset="0"/>
                <a:sym typeface="Canva Sans"/>
              </a:rPr>
              <a:t> TTHC </a:t>
            </a:r>
            <a:r>
              <a:rPr lang="en-US" sz="1995" dirty="0" err="1">
                <a:solidFill>
                  <a:srgbClr val="FFFFFF"/>
                </a:solidFill>
                <a:latin typeface="Arial" panose="020B0604020202020204" pitchFamily="34" charset="0"/>
                <a:ea typeface="Canva Sans"/>
                <a:cs typeface="Arial" panose="020B0604020202020204" pitchFamily="34" charset="0"/>
                <a:sym typeface="Canva Sans"/>
              </a:rPr>
              <a:t>này</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không</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phải</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nộp</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Phiếu</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lý</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lịch</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tư</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pháp</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trong</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hồ</a:t>
            </a: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1995" dirty="0" err="1">
                <a:solidFill>
                  <a:srgbClr val="FFFFFF"/>
                </a:solidFill>
                <a:latin typeface="Arial" panose="020B0604020202020204" pitchFamily="34" charset="0"/>
                <a:ea typeface="Canva Sans"/>
                <a:cs typeface="Arial" panose="020B0604020202020204" pitchFamily="34" charset="0"/>
                <a:sym typeface="Canva Sans"/>
              </a:rPr>
              <a:t>sơ</a:t>
            </a:r>
            <a:r>
              <a:rPr lang="en-US" sz="1995" dirty="0">
                <a:solidFill>
                  <a:srgbClr val="FFFFFF"/>
                </a:solidFill>
                <a:latin typeface="Arial" panose="020B0604020202020204" pitchFamily="34" charset="0"/>
                <a:ea typeface="Canva Sans"/>
                <a:cs typeface="Arial" panose="020B0604020202020204" pitchFamily="34" charset="0"/>
                <a:sym typeface="Canva Sans"/>
              </a:rPr>
              <a:t>.</a:t>
            </a:r>
          </a:p>
          <a:p>
            <a:pPr algn="just">
              <a:lnSpc>
                <a:spcPts val="2794"/>
              </a:lnSpc>
              <a:spcBef>
                <a:spcPct val="0"/>
              </a:spcBef>
            </a:pPr>
            <a:endParaRPr lang="en-US" sz="1995"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20" name="Freeform 20"/>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1" name="Freeform 21"/>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6420788" y="6022324"/>
            <a:ext cx="12517086" cy="6471952"/>
          </a:xfrm>
          <a:custGeom>
            <a:avLst/>
            <a:gdLst/>
            <a:ahLst/>
            <a:cxnLst/>
            <a:rect l="l" t="t" r="r" b="b"/>
            <a:pathLst>
              <a:path w="12517086" h="6471952">
                <a:moveTo>
                  <a:pt x="0" y="0"/>
                </a:moveTo>
                <a:lnTo>
                  <a:pt x="12517086" y="0"/>
                </a:lnTo>
                <a:lnTo>
                  <a:pt x="12517086" y="6471952"/>
                </a:lnTo>
                <a:lnTo>
                  <a:pt x="0" y="6471952"/>
                </a:lnTo>
                <a:lnTo>
                  <a:pt x="0" y="0"/>
                </a:lnTo>
                <a:close/>
              </a:path>
            </a:pathLst>
          </a:custGeom>
          <a:blipFill>
            <a:blip r:embed="rId2"/>
            <a:stretch>
              <a:fillRect r="-29667"/>
            </a:stretch>
          </a:blipFill>
        </p:spPr>
        <p:txBody>
          <a:bodyPr/>
          <a:lstStyle/>
          <a:p>
            <a:endParaRPr lang="en-US">
              <a:solidFill>
                <a:prstClr val="black"/>
              </a:solidFill>
            </a:endParaRPr>
          </a:p>
        </p:txBody>
      </p:sp>
      <p:sp>
        <p:nvSpPr>
          <p:cNvPr id="3" name="Freeform 3"/>
          <p:cNvSpPr/>
          <p:nvPr/>
        </p:nvSpPr>
        <p:spPr>
          <a:xfrm>
            <a:off x="-2416666" y="6008445"/>
            <a:ext cx="12517086" cy="6471952"/>
          </a:xfrm>
          <a:custGeom>
            <a:avLst/>
            <a:gdLst/>
            <a:ahLst/>
            <a:cxnLst/>
            <a:rect l="l" t="t" r="r" b="b"/>
            <a:pathLst>
              <a:path w="12517086" h="6471952">
                <a:moveTo>
                  <a:pt x="0" y="0"/>
                </a:moveTo>
                <a:lnTo>
                  <a:pt x="12517087" y="0"/>
                </a:lnTo>
                <a:lnTo>
                  <a:pt x="12517087" y="6471952"/>
                </a:lnTo>
                <a:lnTo>
                  <a:pt x="0" y="6471952"/>
                </a:lnTo>
                <a:lnTo>
                  <a:pt x="0" y="0"/>
                </a:lnTo>
                <a:close/>
              </a:path>
            </a:pathLst>
          </a:custGeom>
          <a:blipFill>
            <a:blip r:embed="rId2"/>
            <a:stretch>
              <a:fillRect r="-29667"/>
            </a:stretch>
          </a:blipFill>
        </p:spPr>
        <p:txBody>
          <a:bodyPr/>
          <a:lstStyle/>
          <a:p>
            <a:endParaRPr lang="en-US">
              <a:solidFill>
                <a:prstClr val="black"/>
              </a:solidFill>
            </a:endParaRPr>
          </a:p>
        </p:txBody>
      </p:sp>
      <p:sp>
        <p:nvSpPr>
          <p:cNvPr id="4" name="Freeform 4"/>
          <p:cNvSpPr/>
          <p:nvPr/>
        </p:nvSpPr>
        <p:spPr>
          <a:xfrm rot="10598833" flipV="1">
            <a:off x="5340949" y="6091431"/>
            <a:ext cx="18618879" cy="7120516"/>
          </a:xfrm>
          <a:custGeom>
            <a:avLst/>
            <a:gdLst/>
            <a:ahLst/>
            <a:cxnLst/>
            <a:rect l="l" t="t" r="r" b="b"/>
            <a:pathLst>
              <a:path w="18618879" h="7120516">
                <a:moveTo>
                  <a:pt x="0" y="7120516"/>
                </a:moveTo>
                <a:lnTo>
                  <a:pt x="18618879" y="7120516"/>
                </a:lnTo>
                <a:lnTo>
                  <a:pt x="18618879" y="0"/>
                </a:lnTo>
                <a:lnTo>
                  <a:pt x="0" y="0"/>
                </a:lnTo>
                <a:lnTo>
                  <a:pt x="0" y="7120516"/>
                </a:lnTo>
                <a:close/>
              </a:path>
            </a:pathLst>
          </a:custGeom>
          <a:blipFill>
            <a:blip r:embed="rId3">
              <a:extLst>
                <a:ext uri="{96DAC541-7B7A-43D3-8B79-37D633B846F1}">
                  <asvg:svgBlip xmlns:asvg="http://schemas.microsoft.com/office/drawing/2016/SVG/main" xmlns="" r:embed="rId4"/>
                </a:ext>
              </a:extLst>
            </a:blip>
            <a:stretch>
              <a:fillRect t="-79322" b="-82160"/>
            </a:stretch>
          </a:blipFill>
        </p:spPr>
        <p:txBody>
          <a:bodyPr/>
          <a:lstStyle/>
          <a:p>
            <a:endParaRPr lang="en-US">
              <a:solidFill>
                <a:prstClr val="black"/>
              </a:solidFill>
            </a:endParaRPr>
          </a:p>
        </p:txBody>
      </p:sp>
      <p:sp>
        <p:nvSpPr>
          <p:cNvPr id="5" name="Freeform 5"/>
          <p:cNvSpPr/>
          <p:nvPr/>
        </p:nvSpPr>
        <p:spPr>
          <a:xfrm>
            <a:off x="1028700" y="1028700"/>
            <a:ext cx="17699095" cy="3696441"/>
          </a:xfrm>
          <a:custGeom>
            <a:avLst/>
            <a:gdLst/>
            <a:ahLst/>
            <a:cxnLst/>
            <a:rect l="l" t="t" r="r" b="b"/>
            <a:pathLst>
              <a:path w="17699095" h="3696441">
                <a:moveTo>
                  <a:pt x="0" y="0"/>
                </a:moveTo>
                <a:lnTo>
                  <a:pt x="17699095" y="0"/>
                </a:lnTo>
                <a:lnTo>
                  <a:pt x="17699095" y="3696441"/>
                </a:lnTo>
                <a:lnTo>
                  <a:pt x="0" y="3696441"/>
                </a:lnTo>
                <a:lnTo>
                  <a:pt x="0" y="0"/>
                </a:lnTo>
                <a:close/>
              </a:path>
            </a:pathLst>
          </a:custGeom>
          <a:blipFill>
            <a:blip r:embed="rId5"/>
            <a:stretch>
              <a:fillRect l="-92" t="-3317" b="-3317"/>
            </a:stretch>
          </a:blipFill>
        </p:spPr>
        <p:txBody>
          <a:bodyPr/>
          <a:lstStyle/>
          <a:p>
            <a:endParaRPr lang="en-US">
              <a:solidFill>
                <a:prstClr val="black"/>
              </a:solidFill>
            </a:endParaRPr>
          </a:p>
        </p:txBody>
      </p:sp>
      <p:sp>
        <p:nvSpPr>
          <p:cNvPr id="6" name="Freeform 6"/>
          <p:cNvSpPr/>
          <p:nvPr/>
        </p:nvSpPr>
        <p:spPr>
          <a:xfrm>
            <a:off x="3468265" y="2486019"/>
            <a:ext cx="12108297" cy="3893486"/>
          </a:xfrm>
          <a:custGeom>
            <a:avLst/>
            <a:gdLst/>
            <a:ahLst/>
            <a:cxnLst/>
            <a:rect l="l" t="t" r="r" b="b"/>
            <a:pathLst>
              <a:path w="12108297" h="3893486">
                <a:moveTo>
                  <a:pt x="0" y="0"/>
                </a:moveTo>
                <a:lnTo>
                  <a:pt x="12108298" y="0"/>
                </a:lnTo>
                <a:lnTo>
                  <a:pt x="12108298" y="3893487"/>
                </a:lnTo>
                <a:lnTo>
                  <a:pt x="0" y="3893487"/>
                </a:lnTo>
                <a:lnTo>
                  <a:pt x="0" y="0"/>
                </a:lnTo>
                <a:close/>
              </a:path>
            </a:pathLst>
          </a:custGeom>
          <a:blipFill>
            <a:blip r:embed="rId6"/>
            <a:stretch>
              <a:fillRect t="-3413" b="-10874"/>
            </a:stretch>
          </a:blipFill>
        </p:spPr>
        <p:txBody>
          <a:bodyPr/>
          <a:lstStyle/>
          <a:p>
            <a:endParaRPr lang="en-US">
              <a:solidFill>
                <a:prstClr val="black"/>
              </a:solidFill>
            </a:endParaRPr>
          </a:p>
        </p:txBody>
      </p:sp>
      <p:grpSp>
        <p:nvGrpSpPr>
          <p:cNvPr id="7" name="Group 7"/>
          <p:cNvGrpSpPr/>
          <p:nvPr/>
        </p:nvGrpSpPr>
        <p:grpSpPr>
          <a:xfrm>
            <a:off x="440499" y="389930"/>
            <a:ext cx="12999530" cy="822152"/>
            <a:chOff x="0" y="0"/>
            <a:chExt cx="6488568" cy="410368"/>
          </a:xfrm>
        </p:grpSpPr>
        <p:sp>
          <p:nvSpPr>
            <p:cNvPr id="8" name="Freeform 8"/>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solidFill>
                  <a:prstClr val="black"/>
                </a:solidFill>
              </a:endParaRPr>
            </a:p>
          </p:txBody>
        </p:sp>
        <p:sp>
          <p:nvSpPr>
            <p:cNvPr id="9" name="TextBox 9"/>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10" name="Group 10"/>
          <p:cNvGrpSpPr/>
          <p:nvPr/>
        </p:nvGrpSpPr>
        <p:grpSpPr>
          <a:xfrm>
            <a:off x="0" y="389930"/>
            <a:ext cx="880998" cy="904801"/>
            <a:chOff x="0" y="0"/>
            <a:chExt cx="221364" cy="227345"/>
          </a:xfrm>
        </p:grpSpPr>
        <p:sp>
          <p:nvSpPr>
            <p:cNvPr id="11" name="Freeform 11"/>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solidFill>
                  <a:prstClr val="black"/>
                </a:solidFill>
              </a:endParaRPr>
            </a:p>
          </p:txBody>
        </p:sp>
        <p:sp>
          <p:nvSpPr>
            <p:cNvPr id="12" name="TextBox 12"/>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grpSp>
        <p:nvGrpSpPr>
          <p:cNvPr id="13" name="Group 13"/>
          <p:cNvGrpSpPr/>
          <p:nvPr/>
        </p:nvGrpSpPr>
        <p:grpSpPr>
          <a:xfrm>
            <a:off x="0" y="2631978"/>
            <a:ext cx="5148667" cy="696174"/>
            <a:chOff x="0" y="0"/>
            <a:chExt cx="7915923" cy="1070347"/>
          </a:xfrm>
        </p:grpSpPr>
        <p:sp>
          <p:nvSpPr>
            <p:cNvPr id="14" name="Freeform 14"/>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solidFill>
                  <a:prstClr val="black"/>
                </a:solidFill>
              </a:endParaRPr>
            </a:p>
          </p:txBody>
        </p:sp>
        <p:sp>
          <p:nvSpPr>
            <p:cNvPr id="15" name="TextBox 15"/>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hồ sơ</a:t>
              </a:r>
            </a:p>
          </p:txBody>
        </p:sp>
      </p:grpSp>
      <p:sp>
        <p:nvSpPr>
          <p:cNvPr id="16" name="TextBox 16"/>
          <p:cNvSpPr txBox="1"/>
          <p:nvPr/>
        </p:nvSpPr>
        <p:spPr>
          <a:xfrm>
            <a:off x="5876350" y="1586614"/>
            <a:ext cx="8003795" cy="844218"/>
          </a:xfrm>
          <a:prstGeom prst="rect">
            <a:avLst/>
          </a:prstGeom>
        </p:spPr>
        <p:txBody>
          <a:bodyPr lIns="0" tIns="0" rIns="0" bIns="0" rtlCol="0" anchor="t">
            <a:spAutoFit/>
          </a:bodyPr>
          <a:lstStyle/>
          <a:p>
            <a:pPr algn="ctr">
              <a:lnSpc>
                <a:spcPts val="3448"/>
              </a:lnSpc>
              <a:spcBef>
                <a:spcPct val="0"/>
              </a:spcBef>
            </a:pPr>
            <a:r>
              <a:rPr lang="en-US" sz="2463" b="1">
                <a:solidFill>
                  <a:srgbClr val="FFFFFF"/>
                </a:solidFill>
                <a:latin typeface="Arial" panose="020B0604020202020204" pitchFamily="34" charset="0"/>
                <a:ea typeface="Canva Sans Bold"/>
                <a:cs typeface="Arial" panose="020B0604020202020204" pitchFamily="34" charset="0"/>
                <a:sym typeface="Canva Sans Bold"/>
              </a:rPr>
              <a:t> C. Đối với nhóm trình tự, thủ tục và hồ sơ thực hiện </a:t>
            </a:r>
          </a:p>
          <a:p>
            <a:pPr algn="ctr">
              <a:lnSpc>
                <a:spcPts val="3448"/>
              </a:lnSpc>
              <a:spcBef>
                <a:spcPct val="0"/>
              </a:spcBef>
            </a:pPr>
            <a:endParaRPr lang="en-US" sz="2463"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7" name="TextBox 17"/>
          <p:cNvSpPr txBox="1"/>
          <p:nvPr/>
        </p:nvSpPr>
        <p:spPr>
          <a:xfrm>
            <a:off x="5398102" y="3590333"/>
            <a:ext cx="8248624" cy="1987724"/>
          </a:xfrm>
          <a:prstGeom prst="rect">
            <a:avLst/>
          </a:prstGeom>
        </p:spPr>
        <p:txBody>
          <a:bodyPr lIns="0" tIns="0" rIns="0" bIns="0" rtlCol="0" anchor="t">
            <a:spAutoFit/>
          </a:bodyPr>
          <a:lstStyle/>
          <a:p>
            <a:pPr algn="ctr">
              <a:lnSpc>
                <a:spcPts val="3117"/>
              </a:lnSpc>
              <a:spcBef>
                <a:spcPct val="0"/>
              </a:spcBef>
            </a:pPr>
            <a:r>
              <a:rPr lang="nl-NL" sz="2800" dirty="0">
                <a:solidFill>
                  <a:srgbClr val="FFFF00"/>
                </a:solidFill>
              </a:rPr>
              <a:t>Việc thay đổi về thẩm quyền thực hiện nhiệm vụ sẽ dẫn đến việc thay đổi các chủ thể trong mẫu biểu giải quyết thủ TTHC. Do vậy, để đảm bảo tính khả thi của văn bản sau khi được ban hành; đ</a:t>
            </a:r>
            <a:r>
              <a:rPr lang="en-US" sz="2800" dirty="0" err="1">
                <a:solidFill>
                  <a:srgbClr val="FFFF00"/>
                </a:solidFill>
              </a:rPr>
              <a:t>ồng</a:t>
            </a:r>
            <a:r>
              <a:rPr lang="en-US" sz="2800" dirty="0">
                <a:solidFill>
                  <a:srgbClr val="FFFF00"/>
                </a:solidFill>
              </a:rPr>
              <a:t> </a:t>
            </a:r>
            <a:r>
              <a:rPr lang="en-US" sz="2800" dirty="0" err="1">
                <a:solidFill>
                  <a:srgbClr val="FFFF00"/>
                </a:solidFill>
              </a:rPr>
              <a:t>thời</a:t>
            </a:r>
            <a:r>
              <a:rPr lang="en-US" sz="2800" dirty="0">
                <a:solidFill>
                  <a:srgbClr val="FFFF00"/>
                </a:solidFill>
              </a:rPr>
              <a:t>, </a:t>
            </a:r>
            <a:r>
              <a:rPr lang="en-US" sz="2800" dirty="0" err="1">
                <a:solidFill>
                  <a:srgbClr val="FFFF00"/>
                </a:solidFill>
              </a:rPr>
              <a:t>để</a:t>
            </a:r>
            <a:r>
              <a:rPr lang="en-US" sz="2800" dirty="0">
                <a:solidFill>
                  <a:srgbClr val="FFFF00"/>
                </a:solidFill>
              </a:rPr>
              <a:t> </a:t>
            </a:r>
            <a:r>
              <a:rPr lang="en-US" sz="2800" dirty="0" err="1">
                <a:solidFill>
                  <a:srgbClr val="FFFF00"/>
                </a:solidFill>
              </a:rPr>
              <a:t>mẫu</a:t>
            </a:r>
            <a:r>
              <a:rPr lang="en-US" sz="2800" dirty="0">
                <a:solidFill>
                  <a:srgbClr val="FFFF00"/>
                </a:solidFill>
              </a:rPr>
              <a:t> </a:t>
            </a:r>
            <a:r>
              <a:rPr lang="en-US" sz="2800" dirty="0" err="1">
                <a:solidFill>
                  <a:srgbClr val="FFFF00"/>
                </a:solidFill>
              </a:rPr>
              <a:t>hóa</a:t>
            </a:r>
            <a:r>
              <a:rPr lang="en-US" sz="2800" dirty="0">
                <a:solidFill>
                  <a:srgbClr val="FFFF00"/>
                </a:solidFill>
              </a:rPr>
              <a:t>, </a:t>
            </a:r>
            <a:r>
              <a:rPr lang="en-US" sz="2800" dirty="0" err="1">
                <a:solidFill>
                  <a:srgbClr val="FFFF00"/>
                </a:solidFill>
              </a:rPr>
              <a:t>thực</a:t>
            </a:r>
            <a:r>
              <a:rPr lang="en-US" sz="2800" dirty="0">
                <a:solidFill>
                  <a:srgbClr val="FFFF00"/>
                </a:solidFill>
              </a:rPr>
              <a:t> </a:t>
            </a:r>
            <a:r>
              <a:rPr lang="en-US" sz="2800" dirty="0" err="1">
                <a:solidFill>
                  <a:srgbClr val="FFFF00"/>
                </a:solidFill>
              </a:rPr>
              <a:t>hiện</a:t>
            </a:r>
            <a:r>
              <a:rPr lang="en-US" sz="2800" dirty="0">
                <a:solidFill>
                  <a:srgbClr val="FFFF00"/>
                </a:solidFill>
              </a:rPr>
              <a:t> </a:t>
            </a:r>
            <a:r>
              <a:rPr lang="en-US" sz="2800" dirty="0" err="1">
                <a:solidFill>
                  <a:srgbClr val="FFFF00"/>
                </a:solidFill>
              </a:rPr>
              <a:t>thống</a:t>
            </a:r>
            <a:r>
              <a:rPr lang="en-US" sz="2800" dirty="0">
                <a:solidFill>
                  <a:srgbClr val="FFFF00"/>
                </a:solidFill>
              </a:rPr>
              <a:t> </a:t>
            </a:r>
            <a:r>
              <a:rPr lang="en-US" sz="2800" dirty="0" err="1">
                <a:solidFill>
                  <a:srgbClr val="FFFF00"/>
                </a:solidFill>
              </a:rPr>
              <a:t>nhất</a:t>
            </a:r>
            <a:r>
              <a:rPr lang="en-US" sz="2800" dirty="0">
                <a:solidFill>
                  <a:srgbClr val="FFFF00"/>
                </a:solidFill>
              </a:rPr>
              <a:t>, </a:t>
            </a:r>
            <a:endParaRPr lang="en-US" sz="2800" dirty="0">
              <a:solidFill>
                <a:srgbClr val="FFFF00"/>
              </a:solidFill>
              <a:latin typeface="Arial" panose="020B0604020202020204" pitchFamily="34" charset="0"/>
              <a:ea typeface="Canva Sans"/>
              <a:cs typeface="Arial" panose="020B0604020202020204" pitchFamily="34" charset="0"/>
              <a:sym typeface="Canva Sans"/>
            </a:endParaRPr>
          </a:p>
        </p:txBody>
      </p:sp>
      <p:sp>
        <p:nvSpPr>
          <p:cNvPr id="18" name="TextBox 18"/>
          <p:cNvSpPr txBox="1"/>
          <p:nvPr/>
        </p:nvSpPr>
        <p:spPr>
          <a:xfrm>
            <a:off x="1028700" y="6776660"/>
            <a:ext cx="7581900" cy="1493166"/>
          </a:xfrm>
          <a:prstGeom prst="rect">
            <a:avLst/>
          </a:prstGeom>
        </p:spPr>
        <p:txBody>
          <a:bodyPr wrap="square" lIns="0" tIns="0" rIns="0" bIns="0" rtlCol="0" anchor="t">
            <a:spAutoFit/>
          </a:bodyPr>
          <a:lstStyle/>
          <a:p>
            <a:pPr algn="just">
              <a:lnSpc>
                <a:spcPts val="2945"/>
              </a:lnSpc>
              <a:spcBef>
                <a:spcPts val="600"/>
              </a:spcBef>
            </a:pPr>
            <a:r>
              <a:rPr lang="en-US" sz="3000" b="1" dirty="0" err="1">
                <a:solidFill>
                  <a:schemeClr val="bg1"/>
                </a:solidFill>
              </a:rPr>
              <a:t>Thông</a:t>
            </a:r>
            <a:r>
              <a:rPr lang="en-US" sz="3000" b="1" dirty="0">
                <a:solidFill>
                  <a:schemeClr val="bg1"/>
                </a:solidFill>
              </a:rPr>
              <a:t> </a:t>
            </a:r>
            <a:r>
              <a:rPr lang="en-US" sz="3000" b="1" dirty="0" err="1">
                <a:solidFill>
                  <a:schemeClr val="bg1"/>
                </a:solidFill>
              </a:rPr>
              <a:t>tư</a:t>
            </a:r>
            <a:r>
              <a:rPr lang="en-US" sz="3000" b="1" dirty="0">
                <a:solidFill>
                  <a:schemeClr val="bg1"/>
                </a:solidFill>
              </a:rPr>
              <a:t> </a:t>
            </a:r>
            <a:r>
              <a:rPr lang="en-US" sz="3000" b="1" dirty="0" err="1">
                <a:solidFill>
                  <a:schemeClr val="bg1"/>
                </a:solidFill>
              </a:rPr>
              <a:t>số</a:t>
            </a:r>
            <a:r>
              <a:rPr lang="en-US" sz="3000" b="1" dirty="0">
                <a:solidFill>
                  <a:schemeClr val="bg1"/>
                </a:solidFill>
              </a:rPr>
              <a:t> 08/2025/</a:t>
            </a:r>
            <a:r>
              <a:rPr lang="en-US" sz="3000" b="1" dirty="0" err="1">
                <a:solidFill>
                  <a:schemeClr val="bg1"/>
                </a:solidFill>
              </a:rPr>
              <a:t>TT-BTP</a:t>
            </a:r>
            <a:r>
              <a:rPr lang="en-US" sz="3000" b="1" dirty="0">
                <a:solidFill>
                  <a:schemeClr val="bg1"/>
                </a:solidFill>
              </a:rPr>
              <a:t> </a:t>
            </a:r>
            <a:r>
              <a:rPr lang="en-US" sz="3000" dirty="0" err="1">
                <a:solidFill>
                  <a:schemeClr val="bg1"/>
                </a:solidFill>
              </a:rPr>
              <a:t>đã</a:t>
            </a:r>
            <a:r>
              <a:rPr lang="en-US" sz="3000" dirty="0">
                <a:solidFill>
                  <a:schemeClr val="bg1"/>
                </a:solidFill>
              </a:rPr>
              <a:t> ban </a:t>
            </a:r>
            <a:r>
              <a:rPr lang="en-US" sz="3000" dirty="0" err="1">
                <a:solidFill>
                  <a:schemeClr val="bg1"/>
                </a:solidFill>
              </a:rPr>
              <a:t>hành</a:t>
            </a:r>
            <a:r>
              <a:rPr lang="en-US" sz="3000" dirty="0">
                <a:solidFill>
                  <a:schemeClr val="bg1"/>
                </a:solidFill>
              </a:rPr>
              <a:t> 61 </a:t>
            </a:r>
            <a:r>
              <a:rPr lang="en-US" sz="3000" dirty="0" err="1">
                <a:solidFill>
                  <a:schemeClr val="bg1"/>
                </a:solidFill>
              </a:rPr>
              <a:t>biểu</a:t>
            </a:r>
            <a:r>
              <a:rPr lang="en-US" sz="3000" dirty="0">
                <a:solidFill>
                  <a:schemeClr val="bg1"/>
                </a:solidFill>
              </a:rPr>
              <a:t> </a:t>
            </a:r>
            <a:r>
              <a:rPr lang="en-US" sz="3000" dirty="0" err="1">
                <a:solidFill>
                  <a:schemeClr val="bg1"/>
                </a:solidFill>
              </a:rPr>
              <a:t>mẫu</a:t>
            </a:r>
            <a:r>
              <a:rPr lang="en-US" sz="3000" dirty="0">
                <a:solidFill>
                  <a:schemeClr val="bg1"/>
                </a:solidFill>
              </a:rPr>
              <a:t> </a:t>
            </a:r>
            <a:r>
              <a:rPr lang="en-US" sz="3000" dirty="0" err="1">
                <a:solidFill>
                  <a:schemeClr val="bg1"/>
                </a:solidFill>
              </a:rPr>
              <a:t>trong</a:t>
            </a:r>
            <a:r>
              <a:rPr lang="en-US" sz="3000" dirty="0">
                <a:solidFill>
                  <a:schemeClr val="bg1"/>
                </a:solidFill>
              </a:rPr>
              <a:t> </a:t>
            </a:r>
            <a:r>
              <a:rPr lang="en-US" sz="3000" dirty="0" err="1">
                <a:solidFill>
                  <a:schemeClr val="bg1"/>
                </a:solidFill>
              </a:rPr>
              <a:t>các</a:t>
            </a:r>
            <a:r>
              <a:rPr lang="en-US" sz="3000" dirty="0">
                <a:solidFill>
                  <a:schemeClr val="bg1"/>
                </a:solidFill>
              </a:rPr>
              <a:t> </a:t>
            </a:r>
            <a:r>
              <a:rPr lang="en-US" sz="3000" dirty="0" err="1">
                <a:solidFill>
                  <a:schemeClr val="bg1"/>
                </a:solidFill>
              </a:rPr>
              <a:t>lĩnh</a:t>
            </a:r>
            <a:r>
              <a:rPr lang="en-US" sz="3000" dirty="0">
                <a:solidFill>
                  <a:schemeClr val="bg1"/>
                </a:solidFill>
              </a:rPr>
              <a:t> </a:t>
            </a:r>
            <a:r>
              <a:rPr lang="en-US" sz="3000" dirty="0" err="1">
                <a:solidFill>
                  <a:schemeClr val="bg1"/>
                </a:solidFill>
              </a:rPr>
              <a:t>vực</a:t>
            </a:r>
            <a:r>
              <a:rPr lang="en-US" sz="3000" dirty="0">
                <a:solidFill>
                  <a:schemeClr val="bg1"/>
                </a:solidFill>
              </a:rPr>
              <a:t>: </a:t>
            </a:r>
            <a:r>
              <a:rPr lang="en-US" sz="3000" i="1" dirty="0" err="1">
                <a:solidFill>
                  <a:schemeClr val="bg1"/>
                </a:solidFill>
              </a:rPr>
              <a:t>công</a:t>
            </a:r>
            <a:r>
              <a:rPr lang="en-US" sz="3000" i="1" dirty="0">
                <a:solidFill>
                  <a:schemeClr val="bg1"/>
                </a:solidFill>
              </a:rPr>
              <a:t> </a:t>
            </a:r>
            <a:r>
              <a:rPr lang="en-US" sz="3000" i="1" dirty="0" err="1">
                <a:solidFill>
                  <a:schemeClr val="bg1"/>
                </a:solidFill>
              </a:rPr>
              <a:t>chứng</a:t>
            </a:r>
            <a:r>
              <a:rPr lang="en-US" sz="3000" i="1" dirty="0">
                <a:solidFill>
                  <a:schemeClr val="bg1"/>
                </a:solidFill>
              </a:rPr>
              <a:t>, </a:t>
            </a:r>
            <a:r>
              <a:rPr lang="en-US" sz="3000" i="1" dirty="0" err="1">
                <a:solidFill>
                  <a:schemeClr val="bg1"/>
                </a:solidFill>
              </a:rPr>
              <a:t>đấu</a:t>
            </a:r>
            <a:r>
              <a:rPr lang="en-US" sz="3000" i="1" dirty="0">
                <a:solidFill>
                  <a:schemeClr val="bg1"/>
                </a:solidFill>
              </a:rPr>
              <a:t> </a:t>
            </a:r>
            <a:r>
              <a:rPr lang="en-US" sz="3000" i="1" dirty="0" err="1">
                <a:solidFill>
                  <a:schemeClr val="bg1"/>
                </a:solidFill>
              </a:rPr>
              <a:t>giá</a:t>
            </a:r>
            <a:r>
              <a:rPr lang="en-US" sz="3000" i="1" dirty="0">
                <a:solidFill>
                  <a:schemeClr val="bg1"/>
                </a:solidFill>
              </a:rPr>
              <a:t> </a:t>
            </a:r>
            <a:r>
              <a:rPr lang="en-US" sz="3000" i="1" dirty="0" err="1">
                <a:solidFill>
                  <a:schemeClr val="bg1"/>
                </a:solidFill>
              </a:rPr>
              <a:t>tài</a:t>
            </a:r>
            <a:r>
              <a:rPr lang="en-US" sz="3000" i="1" dirty="0">
                <a:solidFill>
                  <a:schemeClr val="bg1"/>
                </a:solidFill>
              </a:rPr>
              <a:t> </a:t>
            </a:r>
            <a:r>
              <a:rPr lang="en-US" sz="3000" i="1" dirty="0" err="1">
                <a:solidFill>
                  <a:schemeClr val="bg1"/>
                </a:solidFill>
              </a:rPr>
              <a:t>sản</a:t>
            </a:r>
            <a:r>
              <a:rPr lang="en-US" sz="3000" i="1" dirty="0">
                <a:solidFill>
                  <a:schemeClr val="bg1"/>
                </a:solidFill>
              </a:rPr>
              <a:t>, </a:t>
            </a:r>
            <a:r>
              <a:rPr lang="en-US" sz="3000" i="1" dirty="0" err="1">
                <a:solidFill>
                  <a:schemeClr val="bg1"/>
                </a:solidFill>
              </a:rPr>
              <a:t>trọng</a:t>
            </a:r>
            <a:r>
              <a:rPr lang="en-US" sz="3000" i="1" dirty="0">
                <a:solidFill>
                  <a:schemeClr val="bg1"/>
                </a:solidFill>
              </a:rPr>
              <a:t> </a:t>
            </a:r>
            <a:r>
              <a:rPr lang="en-US" sz="3000" i="1" dirty="0" err="1">
                <a:solidFill>
                  <a:schemeClr val="bg1"/>
                </a:solidFill>
              </a:rPr>
              <a:t>tài</a:t>
            </a:r>
            <a:r>
              <a:rPr lang="en-US" sz="3000" i="1" dirty="0">
                <a:solidFill>
                  <a:schemeClr val="bg1"/>
                </a:solidFill>
              </a:rPr>
              <a:t> </a:t>
            </a:r>
            <a:r>
              <a:rPr lang="en-US" sz="3000" i="1" dirty="0" err="1">
                <a:solidFill>
                  <a:schemeClr val="bg1"/>
                </a:solidFill>
              </a:rPr>
              <a:t>thương</a:t>
            </a:r>
            <a:r>
              <a:rPr lang="en-US" sz="3000" i="1" dirty="0">
                <a:solidFill>
                  <a:schemeClr val="bg1"/>
                </a:solidFill>
              </a:rPr>
              <a:t> </a:t>
            </a:r>
            <a:r>
              <a:rPr lang="en-US" sz="3000" i="1" dirty="0" err="1">
                <a:solidFill>
                  <a:schemeClr val="bg1"/>
                </a:solidFill>
              </a:rPr>
              <a:t>mại</a:t>
            </a:r>
            <a:r>
              <a:rPr lang="en-US" sz="3000" i="1" dirty="0">
                <a:solidFill>
                  <a:schemeClr val="bg1"/>
                </a:solidFill>
              </a:rPr>
              <a:t>,  </a:t>
            </a:r>
            <a:r>
              <a:rPr lang="en-US" sz="3000" i="1" dirty="0" err="1">
                <a:solidFill>
                  <a:schemeClr val="bg1"/>
                </a:solidFill>
              </a:rPr>
              <a:t>quản</a:t>
            </a:r>
            <a:r>
              <a:rPr lang="en-US" sz="3000" i="1" dirty="0">
                <a:solidFill>
                  <a:schemeClr val="bg1"/>
                </a:solidFill>
              </a:rPr>
              <a:t> </a:t>
            </a:r>
            <a:r>
              <a:rPr lang="en-US" sz="3000" i="1" dirty="0" err="1">
                <a:solidFill>
                  <a:schemeClr val="bg1"/>
                </a:solidFill>
              </a:rPr>
              <a:t>lý</a:t>
            </a:r>
            <a:r>
              <a:rPr lang="en-US" sz="3000" i="1" dirty="0">
                <a:solidFill>
                  <a:schemeClr val="bg1"/>
                </a:solidFill>
              </a:rPr>
              <a:t> </a:t>
            </a:r>
            <a:r>
              <a:rPr lang="en-US" sz="3000" i="1" dirty="0" err="1">
                <a:solidFill>
                  <a:schemeClr val="bg1"/>
                </a:solidFill>
              </a:rPr>
              <a:t>luật</a:t>
            </a:r>
            <a:r>
              <a:rPr lang="en-US" sz="3000" i="1" dirty="0">
                <a:solidFill>
                  <a:schemeClr val="bg1"/>
                </a:solidFill>
              </a:rPr>
              <a:t> </a:t>
            </a:r>
            <a:r>
              <a:rPr lang="en-US" sz="3000" i="1" dirty="0" err="1">
                <a:solidFill>
                  <a:schemeClr val="bg1"/>
                </a:solidFill>
              </a:rPr>
              <a:t>sư</a:t>
            </a:r>
            <a:r>
              <a:rPr lang="en-US" sz="3000" i="1" dirty="0">
                <a:solidFill>
                  <a:schemeClr val="bg1"/>
                </a:solidFill>
              </a:rPr>
              <a:t>, </a:t>
            </a:r>
            <a:r>
              <a:rPr lang="en-US" sz="3000" i="1" dirty="0" err="1">
                <a:solidFill>
                  <a:schemeClr val="bg1"/>
                </a:solidFill>
              </a:rPr>
              <a:t>thừa</a:t>
            </a:r>
            <a:r>
              <a:rPr lang="en-US" sz="3000" i="1" dirty="0">
                <a:solidFill>
                  <a:schemeClr val="bg1"/>
                </a:solidFill>
              </a:rPr>
              <a:t> </a:t>
            </a:r>
            <a:r>
              <a:rPr lang="en-US" sz="3000" i="1" dirty="0" err="1">
                <a:solidFill>
                  <a:schemeClr val="bg1"/>
                </a:solidFill>
              </a:rPr>
              <a:t>phát</a:t>
            </a:r>
            <a:r>
              <a:rPr lang="en-US" sz="3000" i="1" dirty="0">
                <a:solidFill>
                  <a:schemeClr val="bg1"/>
                </a:solidFill>
              </a:rPr>
              <a:t> </a:t>
            </a:r>
            <a:r>
              <a:rPr lang="en-US" sz="3000" i="1" dirty="0" err="1">
                <a:solidFill>
                  <a:schemeClr val="bg1"/>
                </a:solidFill>
              </a:rPr>
              <a:t>lại</a:t>
            </a:r>
            <a:endParaRPr lang="en-US" sz="3000" i="1" dirty="0">
              <a:solidFill>
                <a:schemeClr val="bg1"/>
              </a:solidFill>
              <a:latin typeface="Arial" panose="020B0604020202020204" pitchFamily="34" charset="0"/>
              <a:ea typeface="Canva Sans"/>
              <a:cs typeface="Arial" panose="020B0604020202020204" pitchFamily="34" charset="0"/>
              <a:sym typeface="Canva Sans"/>
            </a:endParaRPr>
          </a:p>
        </p:txBody>
      </p:sp>
      <p:sp>
        <p:nvSpPr>
          <p:cNvPr id="19" name="TextBox 19"/>
          <p:cNvSpPr txBox="1"/>
          <p:nvPr/>
        </p:nvSpPr>
        <p:spPr>
          <a:xfrm>
            <a:off x="9522414" y="6750981"/>
            <a:ext cx="8033089" cy="1086003"/>
          </a:xfrm>
          <a:prstGeom prst="rect">
            <a:avLst/>
          </a:prstGeom>
        </p:spPr>
        <p:txBody>
          <a:bodyPr lIns="0" tIns="0" rIns="0" bIns="0" rtlCol="0" anchor="t">
            <a:spAutoFit/>
          </a:bodyPr>
          <a:lstStyle/>
          <a:p>
            <a:pPr algn="just">
              <a:lnSpc>
                <a:spcPts val="2794"/>
              </a:lnSpc>
              <a:spcBef>
                <a:spcPct val="0"/>
              </a:spcBef>
            </a:pPr>
            <a:r>
              <a:rPr lang="en-US" sz="1995" dirty="0">
                <a:solidFill>
                  <a:srgbClr val="FFFFFF"/>
                </a:solidFill>
                <a:latin typeface="Arial" panose="020B0604020202020204" pitchFamily="34" charset="0"/>
                <a:ea typeface="Canva Sans"/>
                <a:cs typeface="Arial" panose="020B0604020202020204" pitchFamily="34" charset="0"/>
                <a:sym typeface="Canva Sans"/>
              </a:rPr>
              <a:t> </a:t>
            </a:r>
            <a:r>
              <a:rPr lang="en-US" sz="3000" b="1" dirty="0" err="1">
                <a:solidFill>
                  <a:schemeClr val="bg1"/>
                </a:solidFill>
              </a:rPr>
              <a:t>Thông</a:t>
            </a:r>
            <a:r>
              <a:rPr lang="en-US" sz="3000" b="1" dirty="0">
                <a:solidFill>
                  <a:schemeClr val="bg1"/>
                </a:solidFill>
              </a:rPr>
              <a:t> </a:t>
            </a:r>
            <a:r>
              <a:rPr lang="en-US" sz="3000" b="1" dirty="0" err="1">
                <a:solidFill>
                  <a:schemeClr val="bg1"/>
                </a:solidFill>
              </a:rPr>
              <a:t>tư</a:t>
            </a:r>
            <a:r>
              <a:rPr lang="en-US" sz="3000" b="1" dirty="0">
                <a:solidFill>
                  <a:schemeClr val="bg1"/>
                </a:solidFill>
              </a:rPr>
              <a:t> </a:t>
            </a:r>
            <a:r>
              <a:rPr lang="en-US" sz="3000" b="1" dirty="0" err="1">
                <a:solidFill>
                  <a:schemeClr val="bg1"/>
                </a:solidFill>
              </a:rPr>
              <a:t>số</a:t>
            </a:r>
            <a:r>
              <a:rPr lang="en-US" sz="3000" b="1" dirty="0">
                <a:solidFill>
                  <a:schemeClr val="bg1"/>
                </a:solidFill>
              </a:rPr>
              <a:t> 11/2025/</a:t>
            </a:r>
            <a:r>
              <a:rPr lang="en-US" sz="3000" b="1" dirty="0" err="1">
                <a:solidFill>
                  <a:schemeClr val="bg1"/>
                </a:solidFill>
              </a:rPr>
              <a:t>TT-BTP</a:t>
            </a:r>
            <a:r>
              <a:rPr lang="en-US" sz="3000" b="1" dirty="0">
                <a:solidFill>
                  <a:schemeClr val="bg1"/>
                </a:solidFill>
              </a:rPr>
              <a:t> </a:t>
            </a:r>
            <a:r>
              <a:rPr lang="en-US" sz="3000" dirty="0">
                <a:solidFill>
                  <a:schemeClr val="bg1"/>
                </a:solidFill>
              </a:rPr>
              <a:t>ban </a:t>
            </a:r>
            <a:r>
              <a:rPr lang="en-US" sz="3000" dirty="0" err="1">
                <a:solidFill>
                  <a:schemeClr val="bg1"/>
                </a:solidFill>
              </a:rPr>
              <a:t>hành</a:t>
            </a:r>
            <a:r>
              <a:rPr lang="en-US" sz="3000" dirty="0">
                <a:solidFill>
                  <a:schemeClr val="bg1"/>
                </a:solidFill>
              </a:rPr>
              <a:t> 47 </a:t>
            </a:r>
            <a:r>
              <a:rPr lang="en-US" sz="3000" dirty="0" err="1">
                <a:solidFill>
                  <a:schemeClr val="bg1"/>
                </a:solidFill>
              </a:rPr>
              <a:t>biểu</a:t>
            </a:r>
            <a:r>
              <a:rPr lang="en-US" sz="3000" dirty="0">
                <a:solidFill>
                  <a:schemeClr val="bg1"/>
                </a:solidFill>
              </a:rPr>
              <a:t> </a:t>
            </a:r>
            <a:r>
              <a:rPr lang="en-US" sz="3000" dirty="0" err="1">
                <a:solidFill>
                  <a:schemeClr val="bg1"/>
                </a:solidFill>
              </a:rPr>
              <a:t>mẫu</a:t>
            </a:r>
            <a:r>
              <a:rPr lang="en-US" sz="3000" dirty="0">
                <a:solidFill>
                  <a:schemeClr val="bg1"/>
                </a:solidFill>
              </a:rPr>
              <a:t> </a:t>
            </a:r>
            <a:r>
              <a:rPr lang="en-US" sz="3000" i="1" dirty="0" err="1">
                <a:solidFill>
                  <a:schemeClr val="bg1"/>
                </a:solidFill>
              </a:rPr>
              <a:t>trong</a:t>
            </a:r>
            <a:r>
              <a:rPr lang="en-US" sz="3000" i="1" dirty="0">
                <a:solidFill>
                  <a:schemeClr val="bg1"/>
                </a:solidFill>
              </a:rPr>
              <a:t> </a:t>
            </a:r>
            <a:r>
              <a:rPr lang="en-US" sz="3000" i="1" dirty="0" err="1">
                <a:solidFill>
                  <a:schemeClr val="bg1"/>
                </a:solidFill>
              </a:rPr>
              <a:t>lĩnh</a:t>
            </a:r>
            <a:r>
              <a:rPr lang="en-US" sz="3000" i="1" dirty="0">
                <a:solidFill>
                  <a:schemeClr val="bg1"/>
                </a:solidFill>
              </a:rPr>
              <a:t> </a:t>
            </a:r>
            <a:r>
              <a:rPr lang="en-US" sz="3000" i="1" dirty="0" err="1">
                <a:solidFill>
                  <a:schemeClr val="bg1"/>
                </a:solidFill>
              </a:rPr>
              <a:t>vực</a:t>
            </a:r>
            <a:r>
              <a:rPr lang="en-US" sz="3000" i="1" dirty="0">
                <a:solidFill>
                  <a:schemeClr val="bg1"/>
                </a:solidFill>
              </a:rPr>
              <a:t> </a:t>
            </a:r>
            <a:r>
              <a:rPr lang="en-US" sz="3000" i="1" dirty="0" err="1">
                <a:solidFill>
                  <a:schemeClr val="bg1"/>
                </a:solidFill>
              </a:rPr>
              <a:t>hòa</a:t>
            </a:r>
            <a:r>
              <a:rPr lang="en-US" sz="3000" i="1" dirty="0">
                <a:solidFill>
                  <a:schemeClr val="bg1"/>
                </a:solidFill>
              </a:rPr>
              <a:t> </a:t>
            </a:r>
            <a:r>
              <a:rPr lang="en-US" sz="3000" i="1" dirty="0" err="1">
                <a:solidFill>
                  <a:schemeClr val="bg1"/>
                </a:solidFill>
              </a:rPr>
              <a:t>giải</a:t>
            </a:r>
            <a:r>
              <a:rPr lang="en-US" sz="3000" i="1" dirty="0">
                <a:solidFill>
                  <a:schemeClr val="bg1"/>
                </a:solidFill>
              </a:rPr>
              <a:t> </a:t>
            </a:r>
            <a:r>
              <a:rPr lang="en-US" sz="3000" i="1" dirty="0" err="1">
                <a:solidFill>
                  <a:schemeClr val="bg1"/>
                </a:solidFill>
              </a:rPr>
              <a:t>thương</a:t>
            </a:r>
            <a:r>
              <a:rPr lang="en-US" sz="3000" i="1" dirty="0">
                <a:solidFill>
                  <a:schemeClr val="bg1"/>
                </a:solidFill>
              </a:rPr>
              <a:t> </a:t>
            </a:r>
            <a:r>
              <a:rPr lang="en-US" sz="3000" i="1" dirty="0" err="1">
                <a:solidFill>
                  <a:schemeClr val="bg1"/>
                </a:solidFill>
              </a:rPr>
              <a:t>mại</a:t>
            </a:r>
            <a:r>
              <a:rPr lang="en-US" sz="3000" i="1" dirty="0">
                <a:solidFill>
                  <a:schemeClr val="bg1"/>
                </a:solidFill>
              </a:rPr>
              <a:t>, </a:t>
            </a:r>
            <a:r>
              <a:rPr lang="en-US" sz="3000" i="1" dirty="0" err="1">
                <a:solidFill>
                  <a:schemeClr val="bg1"/>
                </a:solidFill>
              </a:rPr>
              <a:t>công</a:t>
            </a:r>
            <a:r>
              <a:rPr lang="en-US" sz="3000" i="1" dirty="0">
                <a:solidFill>
                  <a:schemeClr val="bg1"/>
                </a:solidFill>
              </a:rPr>
              <a:t> </a:t>
            </a:r>
            <a:r>
              <a:rPr lang="en-US" sz="3000" i="1" dirty="0" err="1">
                <a:solidFill>
                  <a:schemeClr val="bg1"/>
                </a:solidFill>
              </a:rPr>
              <a:t>chứng</a:t>
            </a:r>
            <a:r>
              <a:rPr lang="en-US" sz="3000" i="1" dirty="0">
                <a:solidFill>
                  <a:schemeClr val="bg1"/>
                </a:solidFill>
              </a:rPr>
              <a:t>, </a:t>
            </a:r>
            <a:r>
              <a:rPr lang="en-US" sz="3000" i="1" dirty="0" err="1">
                <a:solidFill>
                  <a:schemeClr val="bg1"/>
                </a:solidFill>
              </a:rPr>
              <a:t>trợ</a:t>
            </a:r>
            <a:r>
              <a:rPr lang="en-US" sz="3000" i="1" dirty="0">
                <a:solidFill>
                  <a:schemeClr val="bg1"/>
                </a:solidFill>
              </a:rPr>
              <a:t> </a:t>
            </a:r>
            <a:r>
              <a:rPr lang="en-US" sz="3000" i="1" dirty="0" err="1">
                <a:solidFill>
                  <a:schemeClr val="bg1"/>
                </a:solidFill>
              </a:rPr>
              <a:t>giúp</a:t>
            </a:r>
            <a:r>
              <a:rPr lang="en-US" sz="3000" i="1" dirty="0">
                <a:solidFill>
                  <a:schemeClr val="bg1"/>
                </a:solidFill>
              </a:rPr>
              <a:t> </a:t>
            </a:r>
            <a:r>
              <a:rPr lang="en-US" sz="3000" i="1" dirty="0" err="1">
                <a:solidFill>
                  <a:schemeClr val="bg1"/>
                </a:solidFill>
              </a:rPr>
              <a:t>pháp</a:t>
            </a:r>
            <a:r>
              <a:rPr lang="en-US" sz="3000" i="1" dirty="0">
                <a:solidFill>
                  <a:schemeClr val="bg1"/>
                </a:solidFill>
              </a:rPr>
              <a:t> </a:t>
            </a:r>
            <a:r>
              <a:rPr lang="en-US" sz="3000" i="1" dirty="0" err="1">
                <a:solidFill>
                  <a:schemeClr val="bg1"/>
                </a:solidFill>
              </a:rPr>
              <a:t>lý</a:t>
            </a:r>
            <a:r>
              <a:rPr lang="en-US" sz="3000" i="1" dirty="0">
                <a:solidFill>
                  <a:schemeClr val="bg1"/>
                </a:solidFill>
              </a:rPr>
              <a:t> </a:t>
            </a:r>
            <a:r>
              <a:rPr lang="en-US" sz="3000" i="1" dirty="0" err="1">
                <a:solidFill>
                  <a:schemeClr val="bg1"/>
                </a:solidFill>
              </a:rPr>
              <a:t>và</a:t>
            </a:r>
            <a:r>
              <a:rPr lang="en-US" sz="3000" i="1" dirty="0">
                <a:solidFill>
                  <a:schemeClr val="bg1"/>
                </a:solidFill>
              </a:rPr>
              <a:t> </a:t>
            </a:r>
            <a:r>
              <a:rPr lang="en-US" sz="3000" i="1" dirty="0" err="1">
                <a:solidFill>
                  <a:schemeClr val="bg1"/>
                </a:solidFill>
              </a:rPr>
              <a:t>chứng</a:t>
            </a:r>
            <a:r>
              <a:rPr lang="en-US" sz="3000" i="1" dirty="0">
                <a:solidFill>
                  <a:schemeClr val="bg1"/>
                </a:solidFill>
              </a:rPr>
              <a:t> </a:t>
            </a:r>
            <a:r>
              <a:rPr lang="en-US" sz="3000" i="1" dirty="0" err="1">
                <a:solidFill>
                  <a:schemeClr val="bg1"/>
                </a:solidFill>
              </a:rPr>
              <a:t>thực</a:t>
            </a:r>
            <a:endParaRPr lang="en-US" sz="3000" dirty="0">
              <a:solidFill>
                <a:schemeClr val="bg1"/>
              </a:solidFill>
              <a:latin typeface="Arial" panose="020B0604020202020204" pitchFamily="34" charset="0"/>
              <a:ea typeface="Canva Sans"/>
              <a:cs typeface="Arial" panose="020B0604020202020204" pitchFamily="34" charset="0"/>
              <a:sym typeface="Canva Sans"/>
            </a:endParaRPr>
          </a:p>
        </p:txBody>
      </p:sp>
      <p:sp>
        <p:nvSpPr>
          <p:cNvPr id="20" name="Freeform 20"/>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solidFill>
                <a:prstClr val="black"/>
              </a:solidFill>
            </a:endParaRPr>
          </a:p>
        </p:txBody>
      </p:sp>
      <p:sp>
        <p:nvSpPr>
          <p:cNvPr id="21" name="Freeform 21"/>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solidFill>
                <a:prstClr val="black"/>
              </a:solidFill>
            </a:endParaRPr>
          </a:p>
        </p:txBody>
      </p:sp>
    </p:spTree>
    <p:extLst>
      <p:ext uri="{BB962C8B-B14F-4D97-AF65-F5344CB8AC3E}">
        <p14:creationId xmlns:p14="http://schemas.microsoft.com/office/powerpoint/2010/main" val="88313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100000">
            <a:off x="5777215" y="8325796"/>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rot="-2700000">
            <a:off x="7495978" y="7887028"/>
            <a:ext cx="5776308" cy="3366163"/>
            <a:chOff x="0" y="0"/>
            <a:chExt cx="1721191" cy="1003030"/>
          </a:xfrm>
        </p:grpSpPr>
        <p:sp>
          <p:nvSpPr>
            <p:cNvPr id="5" name="Freeform 5"/>
            <p:cNvSpPr/>
            <p:nvPr/>
          </p:nvSpPr>
          <p:spPr>
            <a:xfrm>
              <a:off x="0" y="0"/>
              <a:ext cx="1721191" cy="1003030"/>
            </a:xfrm>
            <a:custGeom>
              <a:avLst/>
              <a:gdLst/>
              <a:ahLst/>
              <a:cxnLst/>
              <a:rect l="l" t="t" r="r" b="b"/>
              <a:pathLst>
                <a:path w="1721191" h="1003030">
                  <a:moveTo>
                    <a:pt x="0" y="0"/>
                  </a:moveTo>
                  <a:lnTo>
                    <a:pt x="1721191" y="0"/>
                  </a:lnTo>
                  <a:lnTo>
                    <a:pt x="1721191" y="1003030"/>
                  </a:lnTo>
                  <a:lnTo>
                    <a:pt x="0" y="1003030"/>
                  </a:lnTo>
                  <a:close/>
                </a:path>
              </a:pathLst>
            </a:custGeom>
            <a:solidFill>
              <a:srgbClr val="FF3D00"/>
            </a:solidFill>
          </p:spPr>
          <p:txBody>
            <a:bodyPr/>
            <a:lstStyle/>
            <a:p>
              <a:endParaRPr lang="en-US"/>
            </a:p>
          </p:txBody>
        </p:sp>
        <p:sp>
          <p:nvSpPr>
            <p:cNvPr id="6" name="TextBox 6"/>
            <p:cNvSpPr txBox="1"/>
            <p:nvPr/>
          </p:nvSpPr>
          <p:spPr>
            <a:xfrm>
              <a:off x="0" y="-38100"/>
              <a:ext cx="1721191" cy="104113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2700000">
            <a:off x="3826817" y="519180"/>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rot="-8100000">
            <a:off x="6709221" y="-1849237"/>
            <a:ext cx="4725925" cy="3952619"/>
            <a:chOff x="0" y="0"/>
            <a:chExt cx="1408204" cy="1177779"/>
          </a:xfrm>
        </p:grpSpPr>
        <p:sp>
          <p:nvSpPr>
            <p:cNvPr id="9" name="Freeform 9"/>
            <p:cNvSpPr/>
            <p:nvPr/>
          </p:nvSpPr>
          <p:spPr>
            <a:xfrm>
              <a:off x="0" y="0"/>
              <a:ext cx="1408204" cy="1177779"/>
            </a:xfrm>
            <a:custGeom>
              <a:avLst/>
              <a:gdLst/>
              <a:ahLst/>
              <a:cxnLst/>
              <a:rect l="l" t="t" r="r" b="b"/>
              <a:pathLst>
                <a:path w="1408204" h="1177779">
                  <a:moveTo>
                    <a:pt x="0" y="0"/>
                  </a:moveTo>
                  <a:lnTo>
                    <a:pt x="1408204" y="0"/>
                  </a:lnTo>
                  <a:lnTo>
                    <a:pt x="1408204" y="1177779"/>
                  </a:lnTo>
                  <a:lnTo>
                    <a:pt x="0" y="1177779"/>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10" name="TextBox 10"/>
            <p:cNvSpPr txBox="1"/>
            <p:nvPr/>
          </p:nvSpPr>
          <p:spPr>
            <a:xfrm>
              <a:off x="0" y="-38100"/>
              <a:ext cx="1408204" cy="1215879"/>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2700000">
            <a:off x="9562903" y="-1975037"/>
            <a:ext cx="11641929" cy="11641929"/>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5">
              <a:alphaModFix amt="58000"/>
            </a:blip>
            <a:stretch>
              <a:fillRect/>
            </a:stretch>
          </a:blipFill>
        </p:spPr>
        <p:txBody>
          <a:bodyPr/>
          <a:lstStyle/>
          <a:p>
            <a:endParaRPr lang="en-US"/>
          </a:p>
        </p:txBody>
      </p:sp>
      <p:grpSp>
        <p:nvGrpSpPr>
          <p:cNvPr id="12" name="Group 12"/>
          <p:cNvGrpSpPr/>
          <p:nvPr/>
        </p:nvGrpSpPr>
        <p:grpSpPr>
          <a:xfrm rot="-2700000">
            <a:off x="9894321" y="-1643619"/>
            <a:ext cx="10863149" cy="10863149"/>
            <a:chOff x="0" y="0"/>
            <a:chExt cx="2041549" cy="2041549"/>
          </a:xfrm>
        </p:grpSpPr>
        <p:sp>
          <p:nvSpPr>
            <p:cNvPr id="13" name="Freeform 13"/>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a:p>
          </p:txBody>
        </p:sp>
        <p:sp>
          <p:nvSpPr>
            <p:cNvPr id="14" name="TextBox 14"/>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8624254" y="-2913686"/>
            <a:ext cx="13403282" cy="13403282"/>
            <a:chOff x="0" y="0"/>
            <a:chExt cx="812800" cy="812800"/>
          </a:xfrm>
        </p:grpSpPr>
        <p:sp>
          <p:nvSpPr>
            <p:cNvPr id="16" name="Freeform 16"/>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6"/>
              <a:stretch>
                <a:fillRect l="-25046" r="-25046"/>
              </a:stretch>
            </a:blipFill>
          </p:spPr>
          <p:txBody>
            <a:bodyPr/>
            <a:lstStyle/>
            <a:p>
              <a:endParaRPr lang="en-US"/>
            </a:p>
          </p:txBody>
        </p:sp>
      </p:grpSp>
      <p:sp>
        <p:nvSpPr>
          <p:cNvPr id="17" name="Freeform 17"/>
          <p:cNvSpPr/>
          <p:nvPr/>
        </p:nvSpPr>
        <p:spPr>
          <a:xfrm rot="8100000">
            <a:off x="7965362" y="10637768"/>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p>
        </p:txBody>
      </p:sp>
      <p:grpSp>
        <p:nvGrpSpPr>
          <p:cNvPr id="18" name="Group 18"/>
          <p:cNvGrpSpPr/>
          <p:nvPr/>
        </p:nvGrpSpPr>
        <p:grpSpPr>
          <a:xfrm rot="-2700000">
            <a:off x="10719628" y="6615897"/>
            <a:ext cx="10211745" cy="2440924"/>
            <a:chOff x="0" y="0"/>
            <a:chExt cx="3042837" cy="727333"/>
          </a:xfrm>
        </p:grpSpPr>
        <p:sp>
          <p:nvSpPr>
            <p:cNvPr id="19" name="Freeform 19"/>
            <p:cNvSpPr/>
            <p:nvPr/>
          </p:nvSpPr>
          <p:spPr>
            <a:xfrm>
              <a:off x="0" y="0"/>
              <a:ext cx="3042837" cy="727333"/>
            </a:xfrm>
            <a:custGeom>
              <a:avLst/>
              <a:gdLst/>
              <a:ahLst/>
              <a:cxnLst/>
              <a:rect l="l" t="t" r="r" b="b"/>
              <a:pathLst>
                <a:path w="3042837" h="727333">
                  <a:moveTo>
                    <a:pt x="0" y="0"/>
                  </a:moveTo>
                  <a:lnTo>
                    <a:pt x="3042837" y="0"/>
                  </a:lnTo>
                  <a:lnTo>
                    <a:pt x="3042837" y="727333"/>
                  </a:lnTo>
                  <a:lnTo>
                    <a:pt x="0" y="727333"/>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20" name="TextBox 20"/>
            <p:cNvSpPr txBox="1"/>
            <p:nvPr/>
          </p:nvSpPr>
          <p:spPr>
            <a:xfrm>
              <a:off x="0" y="-38100"/>
              <a:ext cx="3042837" cy="765433"/>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rot="8100000">
            <a:off x="13721104" y="8138017"/>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4"/>
            <a:stretch>
              <a:fillRect/>
            </a:stretch>
          </a:blipFill>
        </p:spPr>
        <p:txBody>
          <a:bodyPr/>
          <a:lstStyle/>
          <a:p>
            <a:endParaRPr lang="en-US"/>
          </a:p>
        </p:txBody>
      </p:sp>
      <p:grpSp>
        <p:nvGrpSpPr>
          <p:cNvPr id="22" name="Group 22"/>
          <p:cNvGrpSpPr/>
          <p:nvPr/>
        </p:nvGrpSpPr>
        <p:grpSpPr>
          <a:xfrm rot="-2700000">
            <a:off x="14773604" y="8138004"/>
            <a:ext cx="5641848" cy="2550578"/>
            <a:chOff x="0" y="0"/>
            <a:chExt cx="1681125" cy="760006"/>
          </a:xfrm>
        </p:grpSpPr>
        <p:sp>
          <p:nvSpPr>
            <p:cNvPr id="23" name="Freeform 23"/>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24" name="TextBox 24"/>
            <p:cNvSpPr txBox="1"/>
            <p:nvPr/>
          </p:nvSpPr>
          <p:spPr>
            <a:xfrm>
              <a:off x="0" y="-38100"/>
              <a:ext cx="1681125" cy="798106"/>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3280367" y="2362634"/>
            <a:ext cx="2000662" cy="2000662"/>
          </a:xfrm>
          <a:custGeom>
            <a:avLst/>
            <a:gdLst/>
            <a:ahLst/>
            <a:cxnLst/>
            <a:rect l="l" t="t" r="r" b="b"/>
            <a:pathLst>
              <a:path w="2000662" h="2000662">
                <a:moveTo>
                  <a:pt x="0" y="0"/>
                </a:moveTo>
                <a:lnTo>
                  <a:pt x="2000661" y="0"/>
                </a:lnTo>
                <a:lnTo>
                  <a:pt x="2000661" y="2000662"/>
                </a:lnTo>
                <a:lnTo>
                  <a:pt x="0" y="2000662"/>
                </a:lnTo>
                <a:lnTo>
                  <a:pt x="0" y="0"/>
                </a:lnTo>
                <a:close/>
              </a:path>
            </a:pathLst>
          </a:custGeom>
          <a:blipFill>
            <a:blip r:embed="rId7"/>
            <a:stretch>
              <a:fillRect/>
            </a:stretch>
          </a:blipFill>
        </p:spPr>
        <p:txBody>
          <a:bodyPr/>
          <a:lstStyle/>
          <a:p>
            <a:endParaRPr lang="en-US"/>
          </a:p>
        </p:txBody>
      </p:sp>
      <p:sp>
        <p:nvSpPr>
          <p:cNvPr id="26" name="TextBox 26"/>
          <p:cNvSpPr txBox="1"/>
          <p:nvPr/>
        </p:nvSpPr>
        <p:spPr>
          <a:xfrm>
            <a:off x="0" y="4737576"/>
            <a:ext cx="8561395" cy="2583648"/>
          </a:xfrm>
          <a:prstGeom prst="rect">
            <a:avLst/>
          </a:prstGeom>
        </p:spPr>
        <p:txBody>
          <a:bodyPr lIns="0" tIns="0" rIns="0" bIns="0" rtlCol="0" anchor="t">
            <a:spAutoFit/>
          </a:bodyPr>
          <a:lstStyle/>
          <a:p>
            <a:pPr algn="ctr">
              <a:lnSpc>
                <a:spcPts val="5139"/>
              </a:lnSpc>
            </a:pP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VIỆC</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PHÂN</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QUYỀN</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PHÂN</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CẤP</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TRONG</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LĨNH</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VỰC</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QUẢN</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LÝ</a:t>
            </a:r>
            <a:endPar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endParaRPr>
          </a:p>
          <a:p>
            <a:pPr algn="ctr">
              <a:lnSpc>
                <a:spcPts val="5139"/>
              </a:lnSpc>
            </a:pP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NHÀ</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NƯỚC</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CỦA</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BỘ</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TƯ</a:t>
            </a:r>
            <a:r>
              <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rPr>
              <a:t> </a:t>
            </a:r>
            <a:r>
              <a:rPr lang="en-US" sz="3670" b="1" dirty="0" err="1">
                <a:solidFill>
                  <a:srgbClr val="FFFFFF"/>
                </a:solidFill>
                <a:latin typeface="Times New Roman" panose="02020603050405020304" pitchFamily="18" charset="0"/>
                <a:ea typeface="Canva Sans Bold"/>
                <a:cs typeface="Times New Roman" panose="02020603050405020304" pitchFamily="18" charset="0"/>
                <a:sym typeface="Canva Sans Bold"/>
              </a:rPr>
              <a:t>PHÁP</a:t>
            </a:r>
            <a:endParaRPr lang="en-US" sz="3670" b="1" dirty="0">
              <a:solidFill>
                <a:srgbClr val="FFFFFF"/>
              </a:solidFill>
              <a:latin typeface="Times New Roman" panose="02020603050405020304" pitchFamily="18" charset="0"/>
              <a:ea typeface="Canva Sans Bold"/>
              <a:cs typeface="Times New Roman" panose="02020603050405020304" pitchFamily="18" charset="0"/>
              <a:sym typeface="Canva Sans Bold"/>
            </a:endParaRPr>
          </a:p>
          <a:p>
            <a:pPr algn="ctr">
              <a:lnSpc>
                <a:spcPts val="5139"/>
              </a:lnSpc>
            </a:pPr>
            <a:endParaRPr lang="en-US" sz="3670" b="1" dirty="0">
              <a:solidFill>
                <a:srgbClr val="FFFFFF"/>
              </a:solidFill>
              <a:latin typeface="Canva Sans Bold"/>
              <a:ea typeface="Canva Sans Bold"/>
              <a:cs typeface="Canva Sans Bold"/>
              <a:sym typeface="Canva Sans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481712" y="1622507"/>
            <a:ext cx="19875388" cy="4150958"/>
          </a:xfrm>
          <a:custGeom>
            <a:avLst/>
            <a:gdLst/>
            <a:ahLst/>
            <a:cxnLst/>
            <a:rect l="l" t="t" r="r" b="b"/>
            <a:pathLst>
              <a:path w="19875388" h="4150958">
                <a:moveTo>
                  <a:pt x="0" y="0"/>
                </a:moveTo>
                <a:lnTo>
                  <a:pt x="19875388" y="0"/>
                </a:lnTo>
                <a:lnTo>
                  <a:pt x="19875388" y="4150959"/>
                </a:lnTo>
                <a:lnTo>
                  <a:pt x="0" y="4150959"/>
                </a:lnTo>
                <a:lnTo>
                  <a:pt x="0" y="0"/>
                </a:lnTo>
                <a:close/>
              </a:path>
            </a:pathLst>
          </a:custGeom>
          <a:blipFill>
            <a:blip r:embed="rId2"/>
            <a:stretch>
              <a:fillRect l="-92" t="-3317" b="-3317"/>
            </a:stretch>
          </a:blipFill>
        </p:spPr>
        <p:txBody>
          <a:bodyPr/>
          <a:lstStyle/>
          <a:p>
            <a:endParaRPr lang="en-US"/>
          </a:p>
        </p:txBody>
      </p:sp>
      <p:sp>
        <p:nvSpPr>
          <p:cNvPr id="9" name="Freeform 9"/>
          <p:cNvSpPr/>
          <p:nvPr/>
        </p:nvSpPr>
        <p:spPr>
          <a:xfrm>
            <a:off x="4090419" y="3008249"/>
            <a:ext cx="11244217" cy="4270502"/>
          </a:xfrm>
          <a:custGeom>
            <a:avLst/>
            <a:gdLst/>
            <a:ahLst/>
            <a:cxnLst/>
            <a:rect l="l" t="t" r="r" b="b"/>
            <a:pathLst>
              <a:path w="11244217" h="4270502">
                <a:moveTo>
                  <a:pt x="0" y="0"/>
                </a:moveTo>
                <a:lnTo>
                  <a:pt x="11244216" y="0"/>
                </a:lnTo>
                <a:lnTo>
                  <a:pt x="11244216" y="4270502"/>
                </a:lnTo>
                <a:lnTo>
                  <a:pt x="0" y="4270502"/>
                </a:lnTo>
                <a:lnTo>
                  <a:pt x="0" y="0"/>
                </a:lnTo>
                <a:close/>
              </a:path>
            </a:pathLst>
          </a:custGeom>
          <a:blipFill>
            <a:blip r:embed="rId3"/>
            <a:stretch>
              <a:fillRect/>
            </a:stretch>
          </a:blipFill>
        </p:spPr>
        <p:txBody>
          <a:bodyPr/>
          <a:lstStyle/>
          <a:p>
            <a:endParaRPr lang="en-US"/>
          </a:p>
        </p:txBody>
      </p:sp>
      <p:sp>
        <p:nvSpPr>
          <p:cNvPr id="10" name="Freeform 10"/>
          <p:cNvSpPr/>
          <p:nvPr/>
        </p:nvSpPr>
        <p:spPr>
          <a:xfrm>
            <a:off x="4090419" y="5216398"/>
            <a:ext cx="11244217" cy="4270502"/>
          </a:xfrm>
          <a:custGeom>
            <a:avLst/>
            <a:gdLst/>
            <a:ahLst/>
            <a:cxnLst/>
            <a:rect l="l" t="t" r="r" b="b"/>
            <a:pathLst>
              <a:path w="11244217" h="4270502">
                <a:moveTo>
                  <a:pt x="0" y="0"/>
                </a:moveTo>
                <a:lnTo>
                  <a:pt x="11244216" y="0"/>
                </a:lnTo>
                <a:lnTo>
                  <a:pt x="11244216" y="4270502"/>
                </a:lnTo>
                <a:lnTo>
                  <a:pt x="0" y="4270502"/>
                </a:lnTo>
                <a:lnTo>
                  <a:pt x="0" y="0"/>
                </a:lnTo>
                <a:close/>
              </a:path>
            </a:pathLst>
          </a:custGeom>
          <a:blipFill>
            <a:blip r:embed="rId4"/>
            <a:stretch>
              <a:fillRect/>
            </a:stretch>
          </a:blipFill>
        </p:spPr>
        <p:txBody>
          <a:bodyPr/>
          <a:lstStyle/>
          <a:p>
            <a:endParaRPr lang="en-US"/>
          </a:p>
        </p:txBody>
      </p:sp>
      <p:sp>
        <p:nvSpPr>
          <p:cNvPr id="11" name="Freeform 11"/>
          <p:cNvSpPr/>
          <p:nvPr/>
        </p:nvSpPr>
        <p:spPr>
          <a:xfrm>
            <a:off x="451311" y="4173040"/>
            <a:ext cx="3253695" cy="2737171"/>
          </a:xfrm>
          <a:custGeom>
            <a:avLst/>
            <a:gdLst/>
            <a:ahLst/>
            <a:cxnLst/>
            <a:rect l="l" t="t" r="r" b="b"/>
            <a:pathLst>
              <a:path w="3253695" h="2737171">
                <a:moveTo>
                  <a:pt x="0" y="0"/>
                </a:moveTo>
                <a:lnTo>
                  <a:pt x="3253695" y="0"/>
                </a:lnTo>
                <a:lnTo>
                  <a:pt x="3253695" y="2737171"/>
                </a:lnTo>
                <a:lnTo>
                  <a:pt x="0" y="27371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TextBox 12"/>
          <p:cNvSpPr txBox="1"/>
          <p:nvPr/>
        </p:nvSpPr>
        <p:spPr>
          <a:xfrm>
            <a:off x="3705006" y="1863996"/>
            <a:ext cx="12015042" cy="880950"/>
          </a:xfrm>
          <a:prstGeom prst="rect">
            <a:avLst/>
          </a:prstGeom>
        </p:spPr>
        <p:txBody>
          <a:bodyPr lIns="0" tIns="0" rIns="0" bIns="0" rtlCol="0" anchor="t">
            <a:spAutoFit/>
          </a:bodyPr>
          <a:lstStyle/>
          <a:p>
            <a:pPr algn="ctr">
              <a:lnSpc>
                <a:spcPts val="3583"/>
              </a:lnSpc>
              <a:spcBef>
                <a:spcPct val="0"/>
              </a:spcBef>
            </a:pPr>
            <a:r>
              <a:rPr lang="en-US" sz="2559">
                <a:solidFill>
                  <a:srgbClr val="FFFFFF"/>
                </a:solidFill>
                <a:latin typeface="Arial" panose="020B0604020202020204" pitchFamily="34" charset="0"/>
                <a:ea typeface="Canva Sans"/>
                <a:cs typeface="Arial" panose="020B0604020202020204" pitchFamily="34" charset="0"/>
                <a:sym typeface="Canva Sans"/>
              </a:rPr>
              <a:t>Nghị định quy định về phân quyền, phân cấp trong lĩnh vực quản lý nhà nước của Bộ Tư pháp tập trung vào 02 nhóm nội dung: </a:t>
            </a:r>
          </a:p>
        </p:txBody>
      </p:sp>
      <p:sp>
        <p:nvSpPr>
          <p:cNvPr id="13" name="TextBox 13"/>
          <p:cNvSpPr txBox="1"/>
          <p:nvPr/>
        </p:nvSpPr>
        <p:spPr>
          <a:xfrm>
            <a:off x="4890762" y="4350340"/>
            <a:ext cx="5414798" cy="421397"/>
          </a:xfrm>
          <a:prstGeom prst="rect">
            <a:avLst/>
          </a:prstGeom>
        </p:spPr>
        <p:txBody>
          <a:bodyPr lIns="0" tIns="0" rIns="0" bIns="0" rtlCol="0" anchor="t">
            <a:spAutoFit/>
          </a:bodyPr>
          <a:lstStyle/>
          <a:p>
            <a:pPr algn="ctr">
              <a:lnSpc>
                <a:spcPts val="3602"/>
              </a:lnSpc>
              <a:spcBef>
                <a:spcPct val="0"/>
              </a:spcBef>
            </a:pPr>
            <a:r>
              <a:rPr lang="en-US" sz="2573">
                <a:solidFill>
                  <a:srgbClr val="FFFFFF"/>
                </a:solidFill>
                <a:latin typeface="Arial" panose="020B0604020202020204" pitchFamily="34" charset="0"/>
                <a:ea typeface="Canva Sans"/>
                <a:cs typeface="Arial" panose="020B0604020202020204" pitchFamily="34" charset="0"/>
                <a:sym typeface="Canva Sans"/>
              </a:rPr>
              <a:t>Nội dung về phân quyền, phân cấp</a:t>
            </a:r>
          </a:p>
        </p:txBody>
      </p:sp>
      <p:sp>
        <p:nvSpPr>
          <p:cNvPr id="14" name="TextBox 14"/>
          <p:cNvSpPr txBox="1"/>
          <p:nvPr/>
        </p:nvSpPr>
        <p:spPr>
          <a:xfrm>
            <a:off x="4890762" y="6053617"/>
            <a:ext cx="9130441" cy="1665562"/>
          </a:xfrm>
          <a:prstGeom prst="rect">
            <a:avLst/>
          </a:prstGeom>
        </p:spPr>
        <p:txBody>
          <a:bodyPr lIns="0" tIns="0" rIns="0" bIns="0" rtlCol="0" anchor="t">
            <a:spAutoFit/>
          </a:bodyPr>
          <a:lstStyle/>
          <a:p>
            <a:pPr algn="just">
              <a:lnSpc>
                <a:spcPts val="3305"/>
              </a:lnSpc>
              <a:spcBef>
                <a:spcPct val="0"/>
              </a:spcBef>
            </a:pPr>
            <a:r>
              <a:rPr lang="en-US" sz="2361" dirty="0" err="1">
                <a:solidFill>
                  <a:srgbClr val="FFFFFF"/>
                </a:solidFill>
                <a:latin typeface="Arial" panose="020B0604020202020204" pitchFamily="34" charset="0"/>
                <a:ea typeface="Canva Sans"/>
                <a:cs typeface="Arial" panose="020B0604020202020204" pitchFamily="34" charset="0"/>
                <a:sym typeface="Canva Sans"/>
              </a:rPr>
              <a:t>Nhóm</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nội</a:t>
            </a:r>
            <a:r>
              <a:rPr lang="en-US" sz="2361" dirty="0">
                <a:solidFill>
                  <a:srgbClr val="FFFFFF"/>
                </a:solidFill>
                <a:latin typeface="Arial" panose="020B0604020202020204" pitchFamily="34" charset="0"/>
                <a:ea typeface="Canva Sans"/>
                <a:cs typeface="Arial" panose="020B0604020202020204" pitchFamily="34" charset="0"/>
                <a:sym typeface="Canva Sans"/>
              </a:rPr>
              <a:t> dung </a:t>
            </a:r>
            <a:r>
              <a:rPr lang="en-US" sz="2361" dirty="0" err="1">
                <a:solidFill>
                  <a:srgbClr val="FFFFFF"/>
                </a:solidFill>
                <a:latin typeface="Arial" panose="020B0604020202020204" pitchFamily="34" charset="0"/>
                <a:ea typeface="Canva Sans"/>
                <a:cs typeface="Arial" panose="020B0604020202020204" pitchFamily="34" charset="0"/>
                <a:sym typeface="Canva Sans"/>
              </a:rPr>
              <a:t>về</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trình</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tự</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thủ</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tục</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và</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hồ</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sơ</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thực</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hiện</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các</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nội</a:t>
            </a:r>
            <a:r>
              <a:rPr lang="en-US" sz="2361" dirty="0">
                <a:solidFill>
                  <a:srgbClr val="FFFFFF"/>
                </a:solidFill>
                <a:latin typeface="Arial" panose="020B0604020202020204" pitchFamily="34" charset="0"/>
                <a:ea typeface="Canva Sans"/>
                <a:cs typeface="Arial" panose="020B0604020202020204" pitchFamily="34" charset="0"/>
                <a:sym typeface="Canva Sans"/>
              </a:rPr>
              <a:t> dung </a:t>
            </a:r>
            <a:r>
              <a:rPr lang="en-US" sz="2361"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phân</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phân</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cấp</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quy</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cụ</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thể</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tại</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các</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Phụ</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lục</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kèm</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theo</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Nghị</a:t>
            </a:r>
            <a:r>
              <a:rPr lang="en-US" sz="2361" dirty="0">
                <a:solidFill>
                  <a:srgbClr val="FFFFFF"/>
                </a:solidFill>
                <a:latin typeface="Arial" panose="020B0604020202020204" pitchFamily="34" charset="0"/>
                <a:ea typeface="Canva Sans"/>
                <a:cs typeface="Arial" panose="020B0604020202020204" pitchFamily="34" charset="0"/>
                <a:sym typeface="Canva Sans"/>
              </a:rPr>
              <a:t> </a:t>
            </a:r>
            <a:r>
              <a:rPr lang="en-US" sz="2361"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361" dirty="0">
                <a:solidFill>
                  <a:srgbClr val="FFFFFF"/>
                </a:solidFill>
                <a:latin typeface="Arial" panose="020B0604020202020204" pitchFamily="34" charset="0"/>
                <a:ea typeface="Canva Sans"/>
                <a:cs typeface="Arial" panose="020B0604020202020204" pitchFamily="34" charset="0"/>
                <a:sym typeface="Canva Sans"/>
              </a:rPr>
              <a:t>).</a:t>
            </a:r>
          </a:p>
          <a:p>
            <a:pPr algn="just">
              <a:lnSpc>
                <a:spcPts val="3305"/>
              </a:lnSpc>
              <a:spcBef>
                <a:spcPct val="0"/>
              </a:spcBef>
            </a:pPr>
            <a:endParaRPr lang="en-US" sz="2361"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5" name="Freeform 15"/>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7"/>
          <p:cNvSpPr/>
          <p:nvPr/>
        </p:nvSpPr>
        <p:spPr>
          <a:xfrm rot="8609897" flipH="1" flipV="1">
            <a:off x="9349118" y="5566958"/>
            <a:ext cx="14063641" cy="5378432"/>
          </a:xfrm>
          <a:custGeom>
            <a:avLst/>
            <a:gdLst/>
            <a:ahLst/>
            <a:cxnLst/>
            <a:rect l="l" t="t" r="r" b="b"/>
            <a:pathLst>
              <a:path w="14063641" h="5378432">
                <a:moveTo>
                  <a:pt x="14063640" y="5378433"/>
                </a:moveTo>
                <a:lnTo>
                  <a:pt x="0" y="5378433"/>
                </a:lnTo>
                <a:lnTo>
                  <a:pt x="0" y="0"/>
                </a:lnTo>
                <a:lnTo>
                  <a:pt x="14063640" y="0"/>
                </a:lnTo>
                <a:lnTo>
                  <a:pt x="14063640" y="5378433"/>
                </a:lnTo>
                <a:close/>
              </a:path>
            </a:pathLst>
          </a:custGeom>
          <a:blipFill>
            <a:blip r:embed="rId9">
              <a:extLst>
                <a:ext uri="{96DAC541-7B7A-43D3-8B79-37D633B846F1}">
                  <asvg:svgBlip xmlns:asvg="http://schemas.microsoft.com/office/drawing/2016/SVG/main" xmlns="" r:embed="rId10"/>
                </a:ext>
              </a:extLst>
            </a:blip>
            <a:stretch>
              <a:fillRect t="-79322" b="-82160"/>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5871444" y="743585"/>
            <a:ext cx="7438480" cy="2783383"/>
          </a:xfrm>
          <a:custGeom>
            <a:avLst/>
            <a:gdLst/>
            <a:ahLst/>
            <a:cxnLst/>
            <a:rect l="l" t="t" r="r" b="b"/>
            <a:pathLst>
              <a:path w="7438480" h="2783383">
                <a:moveTo>
                  <a:pt x="0" y="0"/>
                </a:moveTo>
                <a:lnTo>
                  <a:pt x="7438479" y="0"/>
                </a:lnTo>
                <a:lnTo>
                  <a:pt x="7438479" y="2783383"/>
                </a:lnTo>
                <a:lnTo>
                  <a:pt x="0" y="2783383"/>
                </a:lnTo>
                <a:lnTo>
                  <a:pt x="0" y="0"/>
                </a:lnTo>
                <a:close/>
              </a:path>
            </a:pathLst>
          </a:custGeom>
          <a:blipFill>
            <a:blip r:embed="rId2"/>
            <a:stretch>
              <a:fillRect t="-3219" r="-5233" b="-133"/>
            </a:stretch>
          </a:blipFill>
        </p:spPr>
        <p:txBody>
          <a:bodyPr/>
          <a:lstStyle/>
          <a:p>
            <a:endParaRPr lang="en-US"/>
          </a:p>
        </p:txBody>
      </p:sp>
      <p:sp>
        <p:nvSpPr>
          <p:cNvPr id="9" name="Freeform 9"/>
          <p:cNvSpPr/>
          <p:nvPr/>
        </p:nvSpPr>
        <p:spPr>
          <a:xfrm rot="-10800000" flipH="1" flipV="1">
            <a:off x="-1814389" y="6157828"/>
            <a:ext cx="14063641" cy="5378432"/>
          </a:xfrm>
          <a:custGeom>
            <a:avLst/>
            <a:gdLst/>
            <a:ahLst/>
            <a:cxnLst/>
            <a:rect l="l" t="t" r="r" b="b"/>
            <a:pathLst>
              <a:path w="14063641" h="5378432">
                <a:moveTo>
                  <a:pt x="14063640" y="5378432"/>
                </a:moveTo>
                <a:lnTo>
                  <a:pt x="0" y="5378432"/>
                </a:lnTo>
                <a:lnTo>
                  <a:pt x="0" y="0"/>
                </a:lnTo>
                <a:lnTo>
                  <a:pt x="14063640" y="0"/>
                </a:lnTo>
                <a:lnTo>
                  <a:pt x="14063640" y="5378432"/>
                </a:lnTo>
                <a:close/>
              </a:path>
            </a:pathLst>
          </a:custGeom>
          <a:blipFill>
            <a:blip r:embed="rId3">
              <a:extLst>
                <a:ext uri="{96DAC541-7B7A-43D3-8B79-37D633B846F1}">
                  <asvg:svgBlip xmlns:asvg="http://schemas.microsoft.com/office/drawing/2016/SVG/main" xmlns="" r:embed="rId4"/>
                </a:ext>
              </a:extLst>
            </a:blip>
            <a:stretch>
              <a:fillRect t="-79322" b="-82160"/>
            </a:stretch>
          </a:blipFill>
        </p:spPr>
        <p:txBody>
          <a:bodyPr/>
          <a:lstStyle/>
          <a:p>
            <a:endParaRPr lang="en-US"/>
          </a:p>
        </p:txBody>
      </p:sp>
      <p:sp>
        <p:nvSpPr>
          <p:cNvPr id="10" name="Freeform 10"/>
          <p:cNvSpPr/>
          <p:nvPr/>
        </p:nvSpPr>
        <p:spPr>
          <a:xfrm>
            <a:off x="880998" y="3057355"/>
            <a:ext cx="3399679" cy="6200945"/>
          </a:xfrm>
          <a:custGeom>
            <a:avLst/>
            <a:gdLst/>
            <a:ahLst/>
            <a:cxnLst/>
            <a:rect l="l" t="t" r="r" b="b"/>
            <a:pathLst>
              <a:path w="3399679" h="6200945">
                <a:moveTo>
                  <a:pt x="0" y="0"/>
                </a:moveTo>
                <a:lnTo>
                  <a:pt x="3399679" y="0"/>
                </a:lnTo>
                <a:lnTo>
                  <a:pt x="3399679" y="6200945"/>
                </a:lnTo>
                <a:lnTo>
                  <a:pt x="0" y="6200945"/>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897403" y="1812061"/>
            <a:ext cx="15386560" cy="323215"/>
          </a:xfrm>
          <a:prstGeom prst="rect">
            <a:avLst/>
          </a:prstGeom>
        </p:spPr>
        <p:txBody>
          <a:bodyPr lIns="0" tIns="0" rIns="0" bIns="0" rtlCol="0" anchor="t">
            <a:spAutoFit/>
          </a:bodyPr>
          <a:lstStyle/>
          <a:p>
            <a:pPr algn="ctr">
              <a:lnSpc>
                <a:spcPts val="2659"/>
              </a:lnSpc>
              <a:spcBef>
                <a:spcPct val="0"/>
              </a:spcBef>
            </a:pPr>
            <a:r>
              <a:rPr lang="en-US" sz="1899" b="1">
                <a:solidFill>
                  <a:srgbClr val="FFFFFF"/>
                </a:solidFill>
                <a:latin typeface="Arial" panose="020B0604020202020204" pitchFamily="34" charset="0"/>
                <a:ea typeface="Canva Sans Bold"/>
                <a:cs typeface="Arial" panose="020B0604020202020204" pitchFamily="34" charset="0"/>
                <a:sym typeface="Canva Sans Bold"/>
              </a:rPr>
              <a:t>A. NHÓM NỘI DUNG VỀ PHÂN QUYỀN, PHÂN CẤP </a:t>
            </a:r>
          </a:p>
        </p:txBody>
      </p:sp>
      <p:sp>
        <p:nvSpPr>
          <p:cNvPr id="12" name="TextBox 12"/>
          <p:cNvSpPr txBox="1"/>
          <p:nvPr/>
        </p:nvSpPr>
        <p:spPr>
          <a:xfrm>
            <a:off x="1452674" y="5143733"/>
            <a:ext cx="2252332" cy="1731243"/>
          </a:xfrm>
          <a:prstGeom prst="rect">
            <a:avLst/>
          </a:prstGeom>
        </p:spPr>
        <p:txBody>
          <a:bodyPr lIns="0" tIns="0" rIns="0" bIns="0" rtlCol="0" anchor="t">
            <a:spAutoFit/>
          </a:bodyPr>
          <a:lstStyle/>
          <a:p>
            <a:pPr algn="just">
              <a:lnSpc>
                <a:spcPts val="2659"/>
              </a:lnSpc>
              <a:spcBef>
                <a:spcPct val="0"/>
              </a:spcBef>
            </a:pP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03/03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về</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thu</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hồi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lại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chứng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chỉ</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hành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nghề</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đấu</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giá</a:t>
            </a:r>
            <a:endParaRPr lang="en-US" sz="18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13" name="Freeform 13"/>
          <p:cNvSpPr/>
          <p:nvPr/>
        </p:nvSpPr>
        <p:spPr>
          <a:xfrm>
            <a:off x="4914777" y="3057355"/>
            <a:ext cx="3399679" cy="6200945"/>
          </a:xfrm>
          <a:custGeom>
            <a:avLst/>
            <a:gdLst/>
            <a:ahLst/>
            <a:cxnLst/>
            <a:rect l="l" t="t" r="r" b="b"/>
            <a:pathLst>
              <a:path w="3399679" h="6200945">
                <a:moveTo>
                  <a:pt x="0" y="0"/>
                </a:moveTo>
                <a:lnTo>
                  <a:pt x="3399679" y="0"/>
                </a:lnTo>
                <a:lnTo>
                  <a:pt x="3399679" y="6200945"/>
                </a:lnTo>
                <a:lnTo>
                  <a:pt x="0" y="6200945"/>
                </a:lnTo>
                <a:lnTo>
                  <a:pt x="0" y="0"/>
                </a:lnTo>
                <a:close/>
              </a:path>
            </a:pathLst>
          </a:custGeom>
          <a:blipFill>
            <a:blip r:embed="rId6"/>
            <a:stretch>
              <a:fillRect/>
            </a:stretch>
          </a:blipFill>
        </p:spPr>
        <p:txBody>
          <a:bodyPr/>
          <a:lstStyle/>
          <a:p>
            <a:endParaRPr lang="en-US"/>
          </a:p>
        </p:txBody>
      </p:sp>
      <p:sp>
        <p:nvSpPr>
          <p:cNvPr id="14" name="Freeform 14"/>
          <p:cNvSpPr/>
          <p:nvPr/>
        </p:nvSpPr>
        <p:spPr>
          <a:xfrm>
            <a:off x="9208096" y="3057355"/>
            <a:ext cx="3399679" cy="6200945"/>
          </a:xfrm>
          <a:custGeom>
            <a:avLst/>
            <a:gdLst/>
            <a:ahLst/>
            <a:cxnLst/>
            <a:rect l="l" t="t" r="r" b="b"/>
            <a:pathLst>
              <a:path w="3399679" h="6200945">
                <a:moveTo>
                  <a:pt x="0" y="0"/>
                </a:moveTo>
                <a:lnTo>
                  <a:pt x="3399679" y="0"/>
                </a:lnTo>
                <a:lnTo>
                  <a:pt x="3399679" y="6200945"/>
                </a:lnTo>
                <a:lnTo>
                  <a:pt x="0" y="6200945"/>
                </a:lnTo>
                <a:lnTo>
                  <a:pt x="0" y="0"/>
                </a:lnTo>
                <a:close/>
              </a:path>
            </a:pathLst>
          </a:custGeom>
          <a:blipFill>
            <a:blip r:embed="rId7"/>
            <a:stretch>
              <a:fillRect/>
            </a:stretch>
          </a:blipFill>
        </p:spPr>
        <p:txBody>
          <a:bodyPr/>
          <a:lstStyle/>
          <a:p>
            <a:endParaRPr lang="en-US"/>
          </a:p>
        </p:txBody>
      </p:sp>
      <p:sp>
        <p:nvSpPr>
          <p:cNvPr id="15" name="Freeform 15"/>
          <p:cNvSpPr/>
          <p:nvPr/>
        </p:nvSpPr>
        <p:spPr>
          <a:xfrm>
            <a:off x="13501415" y="3057355"/>
            <a:ext cx="3399679" cy="6200945"/>
          </a:xfrm>
          <a:custGeom>
            <a:avLst/>
            <a:gdLst/>
            <a:ahLst/>
            <a:cxnLst/>
            <a:rect l="l" t="t" r="r" b="b"/>
            <a:pathLst>
              <a:path w="3399679" h="6200945">
                <a:moveTo>
                  <a:pt x="0" y="0"/>
                </a:moveTo>
                <a:lnTo>
                  <a:pt x="3399679" y="0"/>
                </a:lnTo>
                <a:lnTo>
                  <a:pt x="3399679" y="6200945"/>
                </a:lnTo>
                <a:lnTo>
                  <a:pt x="0" y="6200945"/>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1132995" y="3818913"/>
            <a:ext cx="3147682" cy="323215"/>
          </a:xfrm>
          <a:prstGeom prst="rect">
            <a:avLst/>
          </a:prstGeom>
        </p:spPr>
        <p:txBody>
          <a:bodyPr lIns="0" tIns="0" rIns="0" bIns="0" rtlCol="0" anchor="t">
            <a:spAutoFit/>
          </a:bodyPr>
          <a:lstStyle/>
          <a:p>
            <a:pPr algn="just">
              <a:lnSpc>
                <a:spcPts val="2659"/>
              </a:lnSpc>
              <a:spcBef>
                <a:spcPct val="0"/>
              </a:spcBef>
            </a:pPr>
            <a:r>
              <a:rPr lang="en-US" sz="1899" b="1">
                <a:solidFill>
                  <a:srgbClr val="F2FF00"/>
                </a:solidFill>
                <a:latin typeface="Arial" panose="020B0604020202020204" pitchFamily="34" charset="0"/>
                <a:ea typeface="Canva Sans Bold"/>
                <a:cs typeface="Arial" panose="020B0604020202020204" pitchFamily="34" charset="0"/>
                <a:sym typeface="Canva Sans Bold"/>
              </a:rPr>
              <a:t>Lĩnh vực đấu giá tài sản</a:t>
            </a:r>
          </a:p>
        </p:txBody>
      </p:sp>
      <p:sp>
        <p:nvSpPr>
          <p:cNvPr id="17" name="TextBox 17"/>
          <p:cNvSpPr txBox="1"/>
          <p:nvPr/>
        </p:nvSpPr>
        <p:spPr>
          <a:xfrm>
            <a:off x="5490225" y="5143733"/>
            <a:ext cx="2252332" cy="2769989"/>
          </a:xfrm>
          <a:prstGeom prst="rect">
            <a:avLst/>
          </a:prstGeom>
        </p:spPr>
        <p:txBody>
          <a:bodyPr lIns="0" tIns="0" rIns="0" bIns="0" rtlCol="0" anchor="t">
            <a:spAutoFit/>
          </a:bodyPr>
          <a:lstStyle/>
          <a:p>
            <a:pPr algn="just">
              <a:lnSpc>
                <a:spcPts val="2659"/>
              </a:lnSpc>
              <a:spcBef>
                <a:spcPct val="0"/>
              </a:spcBef>
            </a:pP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10/10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Chủ</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tịch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UBND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tỉnh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thực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hiện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trong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đó</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02/10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08/10 TTHC</a:t>
            </a:r>
          </a:p>
        </p:txBody>
      </p:sp>
      <p:sp>
        <p:nvSpPr>
          <p:cNvPr id="18" name="TextBox 18"/>
          <p:cNvSpPr txBox="1"/>
          <p:nvPr/>
        </p:nvSpPr>
        <p:spPr>
          <a:xfrm>
            <a:off x="5388196" y="3652226"/>
            <a:ext cx="2354360" cy="656590"/>
          </a:xfrm>
          <a:prstGeom prst="rect">
            <a:avLst/>
          </a:prstGeom>
        </p:spPr>
        <p:txBody>
          <a:bodyPr lIns="0" tIns="0" rIns="0" bIns="0" rtlCol="0" anchor="t">
            <a:spAutoFit/>
          </a:bodyPr>
          <a:lstStyle/>
          <a:p>
            <a:pPr algn="ctr">
              <a:lnSpc>
                <a:spcPts val="2659"/>
              </a:lnSpc>
              <a:spcBef>
                <a:spcPct val="0"/>
              </a:spcBef>
            </a:pPr>
            <a:r>
              <a:rPr lang="en-US" sz="1899" b="1">
                <a:solidFill>
                  <a:srgbClr val="F2FF00"/>
                </a:solidFill>
                <a:latin typeface="Arial" panose="020B0604020202020204" pitchFamily="34" charset="0"/>
                <a:ea typeface="Canva Sans Bold"/>
                <a:cs typeface="Arial" panose="020B0604020202020204" pitchFamily="34" charset="0"/>
                <a:sym typeface="Canva Sans Bold"/>
              </a:rPr>
              <a:t>Lĩnh vực trọng tài thương mại</a:t>
            </a:r>
          </a:p>
        </p:txBody>
      </p:sp>
      <p:sp>
        <p:nvSpPr>
          <p:cNvPr id="19" name="TextBox 19"/>
          <p:cNvSpPr txBox="1"/>
          <p:nvPr/>
        </p:nvSpPr>
        <p:spPr>
          <a:xfrm>
            <a:off x="9699702" y="5143733"/>
            <a:ext cx="2416467" cy="1384995"/>
          </a:xfrm>
          <a:prstGeom prst="rect">
            <a:avLst/>
          </a:prstGeom>
        </p:spPr>
        <p:txBody>
          <a:bodyPr lIns="0" tIns="0" rIns="0" bIns="0" rtlCol="0" anchor="t">
            <a:spAutoFit/>
          </a:bodyPr>
          <a:lstStyle/>
          <a:p>
            <a:pPr algn="just">
              <a:lnSpc>
                <a:spcPts val="2659"/>
              </a:lnSpc>
              <a:spcBef>
                <a:spcPct val="0"/>
              </a:spcBef>
            </a:pP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04/20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Chủ</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tịch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UBND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tỉnh</a:t>
            </a:r>
            <a:endParaRPr lang="en-US" sz="1899" b="1" dirty="0">
              <a:solidFill>
                <a:srgbClr val="000000"/>
              </a:solidFill>
              <a:latin typeface="Arial" panose="020B0604020202020204" pitchFamily="34" charset="0"/>
              <a:ea typeface="Canva Sans Bold"/>
              <a:cs typeface="Arial" panose="020B0604020202020204" pitchFamily="34" charset="0"/>
              <a:sym typeface="Canva Sans Bold"/>
            </a:endParaRPr>
          </a:p>
          <a:p>
            <a:pPr algn="just">
              <a:lnSpc>
                <a:spcPts val="2659"/>
              </a:lnSpc>
              <a:spcBef>
                <a:spcPct val="0"/>
              </a:spcBef>
            </a:pPr>
            <a:endParaRPr lang="en-US" sz="18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20" name="TextBox 20"/>
          <p:cNvSpPr txBox="1"/>
          <p:nvPr/>
        </p:nvSpPr>
        <p:spPr>
          <a:xfrm>
            <a:off x="9566620" y="3818913"/>
            <a:ext cx="2682631" cy="656590"/>
          </a:xfrm>
          <a:prstGeom prst="rect">
            <a:avLst/>
          </a:prstGeom>
        </p:spPr>
        <p:txBody>
          <a:bodyPr lIns="0" tIns="0" rIns="0" bIns="0" rtlCol="0" anchor="t">
            <a:spAutoFit/>
          </a:bodyPr>
          <a:lstStyle/>
          <a:p>
            <a:pPr algn="ctr">
              <a:lnSpc>
                <a:spcPts val="2659"/>
              </a:lnSpc>
              <a:spcBef>
                <a:spcPct val="0"/>
              </a:spcBef>
            </a:pPr>
            <a:r>
              <a:rPr lang="en-US" sz="1899" b="1">
                <a:solidFill>
                  <a:srgbClr val="F2FF00"/>
                </a:solidFill>
                <a:latin typeface="Arial" panose="020B0604020202020204" pitchFamily="34" charset="0"/>
                <a:ea typeface="Canva Sans Bold"/>
                <a:cs typeface="Arial" panose="020B0604020202020204" pitchFamily="34" charset="0"/>
                <a:sym typeface="Canva Sans Bold"/>
              </a:rPr>
              <a:t>Lĩnh vực quản lý luật sư</a:t>
            </a:r>
          </a:p>
        </p:txBody>
      </p:sp>
      <p:sp>
        <p:nvSpPr>
          <p:cNvPr id="21" name="TextBox 21"/>
          <p:cNvSpPr txBox="1"/>
          <p:nvPr/>
        </p:nvSpPr>
        <p:spPr>
          <a:xfrm>
            <a:off x="13859939" y="3652226"/>
            <a:ext cx="2682631" cy="323215"/>
          </a:xfrm>
          <a:prstGeom prst="rect">
            <a:avLst/>
          </a:prstGeom>
        </p:spPr>
        <p:txBody>
          <a:bodyPr lIns="0" tIns="0" rIns="0" bIns="0" rtlCol="0" anchor="t">
            <a:spAutoFit/>
          </a:bodyPr>
          <a:lstStyle/>
          <a:p>
            <a:pPr algn="ctr">
              <a:lnSpc>
                <a:spcPts val="2659"/>
              </a:lnSpc>
              <a:spcBef>
                <a:spcPct val="0"/>
              </a:spcBef>
            </a:pPr>
            <a:r>
              <a:rPr lang="en-US" sz="1899" b="1">
                <a:solidFill>
                  <a:srgbClr val="F2FF00"/>
                </a:solidFill>
                <a:latin typeface="Arial" panose="020B0604020202020204" pitchFamily="34" charset="0"/>
                <a:ea typeface="Canva Sans Bold"/>
                <a:cs typeface="Arial" panose="020B0604020202020204" pitchFamily="34" charset="0"/>
                <a:sym typeface="Canva Sans Bold"/>
              </a:rPr>
              <a:t>Lĩnh vực công chứng</a:t>
            </a:r>
          </a:p>
        </p:txBody>
      </p:sp>
      <p:sp>
        <p:nvSpPr>
          <p:cNvPr id="22" name="TextBox 22"/>
          <p:cNvSpPr txBox="1"/>
          <p:nvPr/>
        </p:nvSpPr>
        <p:spPr>
          <a:xfrm>
            <a:off x="13988900" y="5143733"/>
            <a:ext cx="2416467" cy="3116238"/>
          </a:xfrm>
          <a:prstGeom prst="rect">
            <a:avLst/>
          </a:prstGeom>
        </p:spPr>
        <p:txBody>
          <a:bodyPr lIns="0" tIns="0" rIns="0" bIns="0" rtlCol="0" anchor="t">
            <a:spAutoFit/>
          </a:bodyPr>
          <a:lstStyle/>
          <a:p>
            <a:pPr algn="just">
              <a:lnSpc>
                <a:spcPts val="2659"/>
              </a:lnSpc>
              <a:spcBef>
                <a:spcPct val="0"/>
              </a:spcBef>
            </a:pP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04/04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về</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bổ</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miễn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bổ</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lại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công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chứng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viên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và</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vông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nhận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tương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đương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đối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với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người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được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đào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tạo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nghề</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công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chứng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ở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nước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ngoài</a:t>
            </a:r>
            <a:endParaRPr lang="en-US" sz="18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23" name="Freeform 23"/>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4" name="Freeform 24"/>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5678212" y="743585"/>
            <a:ext cx="7438480" cy="2783383"/>
          </a:xfrm>
          <a:custGeom>
            <a:avLst/>
            <a:gdLst/>
            <a:ahLst/>
            <a:cxnLst/>
            <a:rect l="l" t="t" r="r" b="b"/>
            <a:pathLst>
              <a:path w="7438480" h="2783383">
                <a:moveTo>
                  <a:pt x="0" y="0"/>
                </a:moveTo>
                <a:lnTo>
                  <a:pt x="7438479" y="0"/>
                </a:lnTo>
                <a:lnTo>
                  <a:pt x="7438479" y="2783383"/>
                </a:lnTo>
                <a:lnTo>
                  <a:pt x="0" y="2783383"/>
                </a:lnTo>
                <a:lnTo>
                  <a:pt x="0" y="0"/>
                </a:lnTo>
                <a:close/>
              </a:path>
            </a:pathLst>
          </a:custGeom>
          <a:blipFill>
            <a:blip r:embed="rId2"/>
            <a:stretch>
              <a:fillRect t="-3219" r="-5233" b="-133"/>
            </a:stretch>
          </a:blipFill>
        </p:spPr>
        <p:txBody>
          <a:bodyPr/>
          <a:lstStyle/>
          <a:p>
            <a:endParaRPr lang="en-US"/>
          </a:p>
        </p:txBody>
      </p:sp>
      <p:sp>
        <p:nvSpPr>
          <p:cNvPr id="9" name="Freeform 9"/>
          <p:cNvSpPr/>
          <p:nvPr/>
        </p:nvSpPr>
        <p:spPr>
          <a:xfrm>
            <a:off x="1021613" y="3322227"/>
            <a:ext cx="3399679" cy="6200945"/>
          </a:xfrm>
          <a:custGeom>
            <a:avLst/>
            <a:gdLst/>
            <a:ahLst/>
            <a:cxnLst/>
            <a:rect l="l" t="t" r="r" b="b"/>
            <a:pathLst>
              <a:path w="3399679" h="6200945">
                <a:moveTo>
                  <a:pt x="0" y="0"/>
                </a:moveTo>
                <a:lnTo>
                  <a:pt x="3399679" y="0"/>
                </a:lnTo>
                <a:lnTo>
                  <a:pt x="3399679" y="6200944"/>
                </a:lnTo>
                <a:lnTo>
                  <a:pt x="0" y="6200944"/>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1897403" y="1812061"/>
            <a:ext cx="15386560" cy="323215"/>
          </a:xfrm>
          <a:prstGeom prst="rect">
            <a:avLst/>
          </a:prstGeom>
        </p:spPr>
        <p:txBody>
          <a:bodyPr lIns="0" tIns="0" rIns="0" bIns="0" rtlCol="0" anchor="t">
            <a:spAutoFit/>
          </a:bodyPr>
          <a:lstStyle/>
          <a:p>
            <a:pPr algn="ctr">
              <a:lnSpc>
                <a:spcPts val="2659"/>
              </a:lnSpc>
              <a:spcBef>
                <a:spcPct val="0"/>
              </a:spcBef>
            </a:pPr>
            <a:r>
              <a:rPr lang="en-US" sz="1899" b="1">
                <a:solidFill>
                  <a:srgbClr val="FFFFFF"/>
                </a:solidFill>
                <a:latin typeface="Arial" panose="020B0604020202020204" pitchFamily="34" charset="0"/>
                <a:ea typeface="Canva Sans Bold"/>
                <a:cs typeface="Arial" panose="020B0604020202020204" pitchFamily="34" charset="0"/>
                <a:sym typeface="Canva Sans Bold"/>
              </a:rPr>
              <a:t>A. NHÓM NỘI DUNG VỀ PHÂN QUYỀN, PHÂN CẤP </a:t>
            </a:r>
          </a:p>
        </p:txBody>
      </p:sp>
      <p:sp>
        <p:nvSpPr>
          <p:cNvPr id="11" name="TextBox 11"/>
          <p:cNvSpPr txBox="1"/>
          <p:nvPr/>
        </p:nvSpPr>
        <p:spPr>
          <a:xfrm>
            <a:off x="1554449" y="5566609"/>
            <a:ext cx="2252332" cy="2769989"/>
          </a:xfrm>
          <a:prstGeom prst="rect">
            <a:avLst/>
          </a:prstGeom>
        </p:spPr>
        <p:txBody>
          <a:bodyPr lIns="0" tIns="0" rIns="0" bIns="0" rtlCol="0" anchor="t">
            <a:spAutoFit/>
          </a:bodyPr>
          <a:lstStyle/>
          <a:p>
            <a:pPr algn="just">
              <a:lnSpc>
                <a:spcPts val="2659"/>
              </a:lnSpc>
              <a:spcBef>
                <a:spcPct val="0"/>
              </a:spcBef>
            </a:pP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01/04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xác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nhận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công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dân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Việt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Nam ở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trong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nước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đủ</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điều</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kiện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nhận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trẻ</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em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nước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ngoài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làm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con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nuôi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a:t>
            </a:r>
          </a:p>
          <a:p>
            <a:pPr algn="just">
              <a:lnSpc>
                <a:spcPts val="2659"/>
              </a:lnSpc>
              <a:spcBef>
                <a:spcPct val="0"/>
              </a:spcBef>
            </a:pPr>
            <a:endParaRPr lang="en-US" sz="18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12" name="Freeform 12"/>
          <p:cNvSpPr/>
          <p:nvPr/>
        </p:nvSpPr>
        <p:spPr>
          <a:xfrm>
            <a:off x="5013256" y="3322227"/>
            <a:ext cx="3399679" cy="6200945"/>
          </a:xfrm>
          <a:custGeom>
            <a:avLst/>
            <a:gdLst/>
            <a:ahLst/>
            <a:cxnLst/>
            <a:rect l="l" t="t" r="r" b="b"/>
            <a:pathLst>
              <a:path w="3399679" h="6200945">
                <a:moveTo>
                  <a:pt x="0" y="0"/>
                </a:moveTo>
                <a:lnTo>
                  <a:pt x="3399679" y="0"/>
                </a:lnTo>
                <a:lnTo>
                  <a:pt x="3399679" y="6200944"/>
                </a:lnTo>
                <a:lnTo>
                  <a:pt x="0" y="6200944"/>
                </a:lnTo>
                <a:lnTo>
                  <a:pt x="0" y="0"/>
                </a:lnTo>
                <a:close/>
              </a:path>
            </a:pathLst>
          </a:custGeom>
          <a:blipFill>
            <a:blip r:embed="rId4"/>
            <a:stretch>
              <a:fillRect/>
            </a:stretch>
          </a:blipFill>
        </p:spPr>
        <p:txBody>
          <a:bodyPr/>
          <a:lstStyle/>
          <a:p>
            <a:endParaRPr lang="en-US"/>
          </a:p>
        </p:txBody>
      </p:sp>
      <p:sp>
        <p:nvSpPr>
          <p:cNvPr id="13" name="Freeform 13"/>
          <p:cNvSpPr/>
          <p:nvPr/>
        </p:nvSpPr>
        <p:spPr>
          <a:xfrm>
            <a:off x="9211527" y="3308425"/>
            <a:ext cx="3399679" cy="6200945"/>
          </a:xfrm>
          <a:custGeom>
            <a:avLst/>
            <a:gdLst/>
            <a:ahLst/>
            <a:cxnLst/>
            <a:rect l="l" t="t" r="r" b="b"/>
            <a:pathLst>
              <a:path w="3399679" h="6200945">
                <a:moveTo>
                  <a:pt x="0" y="0"/>
                </a:moveTo>
                <a:lnTo>
                  <a:pt x="3399679" y="0"/>
                </a:lnTo>
                <a:lnTo>
                  <a:pt x="3399679" y="6200944"/>
                </a:lnTo>
                <a:lnTo>
                  <a:pt x="0" y="6200944"/>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283323" y="3923552"/>
            <a:ext cx="3147682" cy="323215"/>
          </a:xfrm>
          <a:prstGeom prst="rect">
            <a:avLst/>
          </a:prstGeom>
        </p:spPr>
        <p:txBody>
          <a:bodyPr lIns="0" tIns="0" rIns="0" bIns="0" rtlCol="0" anchor="t">
            <a:spAutoFit/>
          </a:bodyPr>
          <a:lstStyle/>
          <a:p>
            <a:pPr algn="just">
              <a:lnSpc>
                <a:spcPts val="2659"/>
              </a:lnSpc>
              <a:spcBef>
                <a:spcPct val="0"/>
              </a:spcBef>
            </a:pP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Lĩnh</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vực</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nuôi</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con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nuôi</a:t>
            </a:r>
            <a:endParaRPr lang="en-US" sz="1899" b="1" dirty="0">
              <a:solidFill>
                <a:srgbClr val="F2FF00"/>
              </a:solidFill>
              <a:latin typeface="Arial" panose="020B0604020202020204" pitchFamily="34" charset="0"/>
              <a:ea typeface="Canva Sans Bold"/>
              <a:cs typeface="Arial" panose="020B0604020202020204" pitchFamily="34" charset="0"/>
              <a:sym typeface="Canva Sans Bold"/>
            </a:endParaRPr>
          </a:p>
        </p:txBody>
      </p:sp>
      <p:sp>
        <p:nvSpPr>
          <p:cNvPr id="15" name="TextBox 15"/>
          <p:cNvSpPr txBox="1"/>
          <p:nvPr/>
        </p:nvSpPr>
        <p:spPr>
          <a:xfrm>
            <a:off x="5702275" y="5489661"/>
            <a:ext cx="2252332" cy="3116238"/>
          </a:xfrm>
          <a:prstGeom prst="rect">
            <a:avLst/>
          </a:prstGeom>
        </p:spPr>
        <p:txBody>
          <a:bodyPr lIns="0" tIns="0" rIns="0" bIns="0" rtlCol="0" anchor="t">
            <a:spAutoFit/>
          </a:bodyPr>
          <a:lstStyle/>
          <a:p>
            <a:pPr algn="just">
              <a:lnSpc>
                <a:spcPts val="2659"/>
              </a:lnSpc>
              <a:spcBef>
                <a:spcPct val="0"/>
              </a:spcBef>
            </a:pP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04/04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về</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bổ</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miễn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bổ</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lại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Thừa</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phát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lại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và</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công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nhận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tương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đương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đào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tạo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nghề</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Thừa</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phát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lại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ở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nước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ngoài</a:t>
            </a:r>
            <a:endParaRPr lang="en-US" sz="18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16" name="TextBox 16"/>
          <p:cNvSpPr txBox="1"/>
          <p:nvPr/>
        </p:nvSpPr>
        <p:spPr>
          <a:xfrm>
            <a:off x="5639670" y="3915799"/>
            <a:ext cx="2354360" cy="656590"/>
          </a:xfrm>
          <a:prstGeom prst="rect">
            <a:avLst/>
          </a:prstGeom>
        </p:spPr>
        <p:txBody>
          <a:bodyPr lIns="0" tIns="0" rIns="0" bIns="0" rtlCol="0" anchor="t">
            <a:spAutoFit/>
          </a:bodyPr>
          <a:lstStyle/>
          <a:p>
            <a:pPr algn="ctr">
              <a:lnSpc>
                <a:spcPts val="2659"/>
              </a:lnSpc>
              <a:spcBef>
                <a:spcPct val="0"/>
              </a:spcBef>
            </a:pP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Lĩnh</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vực</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thừa</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phát</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lại</a:t>
            </a:r>
            <a:endParaRPr lang="en-US" sz="1899" b="1" dirty="0">
              <a:solidFill>
                <a:srgbClr val="F2FF00"/>
              </a:solidFill>
              <a:latin typeface="Arial" panose="020B0604020202020204" pitchFamily="34" charset="0"/>
              <a:ea typeface="Canva Sans Bold"/>
              <a:cs typeface="Arial" panose="020B0604020202020204" pitchFamily="34" charset="0"/>
              <a:sym typeface="Canva Sans Bold"/>
            </a:endParaRPr>
          </a:p>
        </p:txBody>
      </p:sp>
      <p:sp>
        <p:nvSpPr>
          <p:cNvPr id="17" name="TextBox 17"/>
          <p:cNvSpPr txBox="1"/>
          <p:nvPr/>
        </p:nvSpPr>
        <p:spPr>
          <a:xfrm>
            <a:off x="9703132" y="5489661"/>
            <a:ext cx="2416467" cy="1384995"/>
          </a:xfrm>
          <a:prstGeom prst="rect">
            <a:avLst/>
          </a:prstGeom>
        </p:spPr>
        <p:txBody>
          <a:bodyPr lIns="0" tIns="0" rIns="0" bIns="0" rtlCol="0" anchor="t">
            <a:spAutoFit/>
          </a:bodyPr>
          <a:lstStyle/>
          <a:p>
            <a:pPr algn="just">
              <a:lnSpc>
                <a:spcPts val="2659"/>
              </a:lnSpc>
              <a:spcBef>
                <a:spcPct val="0"/>
              </a:spcBef>
            </a:pP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smtClean="0">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smtClean="0">
                <a:solidFill>
                  <a:srgbClr val="000000"/>
                </a:solidFill>
                <a:latin typeface="Arial" panose="020B0604020202020204" pitchFamily="34" charset="0"/>
                <a:ea typeface="Canva Sans Bold"/>
                <a:cs typeface="Arial" panose="020B0604020202020204" pitchFamily="34" charset="0"/>
                <a:sym typeface="Canva Sans Bold"/>
              </a:rPr>
              <a:t>cho</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smtClean="0">
                <a:solidFill>
                  <a:srgbClr val="000000"/>
                </a:solidFill>
                <a:latin typeface="Arial" panose="020B0604020202020204" pitchFamily="34" charset="0"/>
                <a:ea typeface="Canva Sans Bold"/>
                <a:cs typeface="Arial" panose="020B0604020202020204" pitchFamily="34" charset="0"/>
                <a:sym typeface="Canva Sans Bold"/>
              </a:rPr>
              <a:t>địa</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smtClean="0">
                <a:solidFill>
                  <a:srgbClr val="000000"/>
                </a:solidFill>
                <a:latin typeface="Arial" panose="020B0604020202020204" pitchFamily="34" charset="0"/>
                <a:ea typeface="Canva Sans Bold"/>
                <a:cs typeface="Arial" panose="020B0604020202020204" pitchFamily="34" charset="0"/>
                <a:sym typeface="Canva Sans Bold"/>
              </a:rPr>
              <a:t>phương</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smtClean="0">
                <a:solidFill>
                  <a:srgbClr val="000000"/>
                </a:solidFill>
                <a:latin typeface="Arial" panose="020B0604020202020204" pitchFamily="34" charset="0"/>
                <a:ea typeface="Canva Sans Bold"/>
                <a:cs typeface="Arial" panose="020B0604020202020204" pitchFamily="34" charset="0"/>
                <a:sym typeface="Canva Sans Bold"/>
              </a:rPr>
              <a:t>thực</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smtClean="0">
                <a:solidFill>
                  <a:srgbClr val="000000"/>
                </a:solidFill>
                <a:latin typeface="Arial" panose="020B0604020202020204" pitchFamily="34" charset="0"/>
                <a:ea typeface="Canva Sans Bold"/>
                <a:cs typeface="Arial" panose="020B0604020202020204" pitchFamily="34" charset="0"/>
                <a:sym typeface="Canva Sans Bold"/>
              </a:rPr>
              <a:t>hiện</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11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TTHC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smtClean="0">
                <a:solidFill>
                  <a:srgbClr val="000000"/>
                </a:solidFill>
                <a:latin typeface="Arial" panose="020B0604020202020204" pitchFamily="34" charset="0"/>
                <a:ea typeface="Canva Sans Bold"/>
                <a:cs typeface="Arial" panose="020B0604020202020204" pitchFamily="34" charset="0"/>
                <a:sym typeface="Canva Sans Bold"/>
              </a:rPr>
              <a:t>tại</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NĐ</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smtClean="0">
                <a:solidFill>
                  <a:srgbClr val="000000"/>
                </a:solidFill>
                <a:latin typeface="Arial" panose="020B0604020202020204" pitchFamily="34" charset="0"/>
                <a:ea typeface="Canva Sans Bold"/>
                <a:cs typeface="Arial" panose="020B0604020202020204" pitchFamily="34" charset="0"/>
                <a:sym typeface="Canva Sans Bold"/>
              </a:rPr>
              <a:t>112/2025/</a:t>
            </a:r>
            <a:r>
              <a:rPr lang="en-US" sz="1899" b="1" dirty="0" err="1" smtClean="0">
                <a:solidFill>
                  <a:srgbClr val="000000"/>
                </a:solidFill>
                <a:latin typeface="Arial" panose="020B0604020202020204" pitchFamily="34" charset="0"/>
                <a:ea typeface="Canva Sans Bold"/>
                <a:cs typeface="Arial" panose="020B0604020202020204" pitchFamily="34" charset="0"/>
                <a:sym typeface="Canva Sans Bold"/>
              </a:rPr>
              <a:t>NĐ-CP</a:t>
            </a:r>
            <a:endParaRPr lang="en-US" sz="18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18" name="TextBox 18"/>
          <p:cNvSpPr txBox="1"/>
          <p:nvPr/>
        </p:nvSpPr>
        <p:spPr>
          <a:xfrm>
            <a:off x="9662989" y="3567145"/>
            <a:ext cx="2682631" cy="1353897"/>
          </a:xfrm>
          <a:prstGeom prst="rect">
            <a:avLst/>
          </a:prstGeom>
        </p:spPr>
        <p:txBody>
          <a:bodyPr lIns="0" tIns="0" rIns="0" bIns="0" rtlCol="0" anchor="t">
            <a:spAutoFit/>
          </a:bodyPr>
          <a:lstStyle/>
          <a:p>
            <a:pPr algn="ctr">
              <a:lnSpc>
                <a:spcPts val="2659"/>
              </a:lnSpc>
              <a:spcBef>
                <a:spcPct val="0"/>
              </a:spcBef>
            </a:pP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Lĩnh</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vực</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trọng</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tài</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thương</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mại</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hòa</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giải</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thương</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mại</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và</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quản</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lý</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thanh</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lý</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tài</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sản</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p>
        </p:txBody>
      </p:sp>
      <p:sp>
        <p:nvSpPr>
          <p:cNvPr id="19" name="Freeform 19"/>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Freeform 20"/>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1" name="Freeform 21"/>
          <p:cNvSpPr/>
          <p:nvPr/>
        </p:nvSpPr>
        <p:spPr>
          <a:xfrm flipH="1" flipV="1">
            <a:off x="5678212" y="-2056205"/>
            <a:ext cx="14063641" cy="5378432"/>
          </a:xfrm>
          <a:custGeom>
            <a:avLst/>
            <a:gdLst/>
            <a:ahLst/>
            <a:cxnLst/>
            <a:rect l="l" t="t" r="r" b="b"/>
            <a:pathLst>
              <a:path w="14063641" h="5378432">
                <a:moveTo>
                  <a:pt x="14063640" y="5378432"/>
                </a:moveTo>
                <a:lnTo>
                  <a:pt x="0" y="5378432"/>
                </a:lnTo>
                <a:lnTo>
                  <a:pt x="0" y="0"/>
                </a:lnTo>
                <a:lnTo>
                  <a:pt x="14063640" y="0"/>
                </a:lnTo>
                <a:lnTo>
                  <a:pt x="14063640" y="5378432"/>
                </a:lnTo>
                <a:close/>
              </a:path>
            </a:pathLst>
          </a:custGeom>
          <a:blipFill>
            <a:blip r:embed="rId8">
              <a:extLst>
                <a:ext uri="{96DAC541-7B7A-43D3-8B79-37D633B846F1}">
                  <asvg:svgBlip xmlns:asvg="http://schemas.microsoft.com/office/drawing/2016/SVG/main" xmlns="" r:embed="rId9"/>
                </a:ext>
              </a:extLst>
            </a:blip>
            <a:stretch>
              <a:fillRect t="-79322" b="-82160"/>
            </a:stretch>
          </a:blipFill>
        </p:spPr>
        <p:txBody>
          <a:bodyPr/>
          <a:lstStyle/>
          <a:p>
            <a:endParaRPr lang="en-US"/>
          </a:p>
        </p:txBody>
      </p:sp>
      <p:sp>
        <p:nvSpPr>
          <p:cNvPr id="22" name="Freeform 13"/>
          <p:cNvSpPr/>
          <p:nvPr/>
        </p:nvSpPr>
        <p:spPr>
          <a:xfrm>
            <a:off x="13210149" y="3335974"/>
            <a:ext cx="3399679" cy="6200945"/>
          </a:xfrm>
          <a:custGeom>
            <a:avLst/>
            <a:gdLst/>
            <a:ahLst/>
            <a:cxnLst/>
            <a:rect l="l" t="t" r="r" b="b"/>
            <a:pathLst>
              <a:path w="3399679" h="6200945">
                <a:moveTo>
                  <a:pt x="0" y="0"/>
                </a:moveTo>
                <a:lnTo>
                  <a:pt x="3399679" y="0"/>
                </a:lnTo>
                <a:lnTo>
                  <a:pt x="3399679" y="6200944"/>
                </a:lnTo>
                <a:lnTo>
                  <a:pt x="0" y="6200944"/>
                </a:lnTo>
                <a:lnTo>
                  <a:pt x="0" y="0"/>
                </a:lnTo>
                <a:close/>
              </a:path>
            </a:pathLst>
          </a:custGeom>
          <a:blipFill>
            <a:blip r:embed="rId5"/>
            <a:stretch>
              <a:fillRect/>
            </a:stretch>
          </a:blipFill>
        </p:spPr>
        <p:txBody>
          <a:bodyPr/>
          <a:lstStyle/>
          <a:p>
            <a:endParaRPr lang="en-US"/>
          </a:p>
        </p:txBody>
      </p:sp>
      <p:sp>
        <p:nvSpPr>
          <p:cNvPr id="24" name="TextBox 18"/>
          <p:cNvSpPr txBox="1"/>
          <p:nvPr/>
        </p:nvSpPr>
        <p:spPr>
          <a:xfrm>
            <a:off x="13568672" y="3526968"/>
            <a:ext cx="2682631" cy="692497"/>
          </a:xfrm>
          <a:prstGeom prst="rect">
            <a:avLst/>
          </a:prstGeom>
        </p:spPr>
        <p:txBody>
          <a:bodyPr lIns="0" tIns="0" rIns="0" bIns="0" rtlCol="0" anchor="t">
            <a:spAutoFit/>
          </a:bodyPr>
          <a:lstStyle/>
          <a:p>
            <a:pPr algn="ctr">
              <a:lnSpc>
                <a:spcPts val="2659"/>
              </a:lnSpc>
              <a:spcBef>
                <a:spcPct val="0"/>
              </a:spcBef>
            </a:pP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Lĩnh</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vực</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luật</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sư</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nuôi</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con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nuôi</a:t>
            </a:r>
            <a:r>
              <a:rPr lang="en-US" sz="1899"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F2FF00"/>
                </a:solidFill>
                <a:latin typeface="Arial" panose="020B0604020202020204" pitchFamily="34" charset="0"/>
                <a:ea typeface="Canva Sans Bold"/>
                <a:cs typeface="Arial" panose="020B0604020202020204" pitchFamily="34" charset="0"/>
                <a:sym typeface="Canva Sans Bold"/>
              </a:rPr>
              <a:t>TGPL</a:t>
            </a:r>
            <a:endParaRPr lang="en-US" sz="1899" b="1" dirty="0">
              <a:solidFill>
                <a:srgbClr val="F2FF00"/>
              </a:solidFill>
              <a:latin typeface="Arial" panose="020B0604020202020204" pitchFamily="34" charset="0"/>
              <a:ea typeface="Canva Sans Bold"/>
              <a:cs typeface="Arial" panose="020B0604020202020204" pitchFamily="34" charset="0"/>
              <a:sym typeface="Canva Sans Bold"/>
            </a:endParaRPr>
          </a:p>
        </p:txBody>
      </p:sp>
      <p:sp>
        <p:nvSpPr>
          <p:cNvPr id="25" name="TextBox 17"/>
          <p:cNvSpPr txBox="1"/>
          <p:nvPr/>
        </p:nvSpPr>
        <p:spPr>
          <a:xfrm>
            <a:off x="13701753" y="5498666"/>
            <a:ext cx="2416467" cy="3462486"/>
          </a:xfrm>
          <a:prstGeom prst="rect">
            <a:avLst/>
          </a:prstGeom>
        </p:spPr>
        <p:txBody>
          <a:bodyPr lIns="0" tIns="0" rIns="0" bIns="0" rtlCol="0" anchor="t">
            <a:spAutoFit/>
          </a:bodyPr>
          <a:lstStyle/>
          <a:p>
            <a:pPr algn="just">
              <a:lnSpc>
                <a:spcPts val="2659"/>
              </a:lnSpc>
              <a:spcBef>
                <a:spcPct val="0"/>
              </a:spcBef>
            </a:pP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Gồm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17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TTHC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được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trưởng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BTP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đơn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vị</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thuộc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08/2025/</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TT-BTP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a:t>
            </a:r>
          </a:p>
          <a:p>
            <a:pPr algn="just">
              <a:lnSpc>
                <a:spcPts val="2659"/>
              </a:lnSpc>
              <a:spcBef>
                <a:spcPct val="0"/>
              </a:spcBef>
            </a:pP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03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nhiệm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vụ</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giao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Chủ</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tịch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UBND</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tỉnh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và</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STP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thực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hiện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TT11</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/2025/</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TT-BTP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540242" y="3068021"/>
            <a:ext cx="19875388" cy="4150958"/>
          </a:xfrm>
          <a:custGeom>
            <a:avLst/>
            <a:gdLst/>
            <a:ahLst/>
            <a:cxnLst/>
            <a:rect l="l" t="t" r="r" b="b"/>
            <a:pathLst>
              <a:path w="19875388" h="4150958">
                <a:moveTo>
                  <a:pt x="0" y="0"/>
                </a:moveTo>
                <a:lnTo>
                  <a:pt x="19875387" y="0"/>
                </a:lnTo>
                <a:lnTo>
                  <a:pt x="19875387" y="4150958"/>
                </a:lnTo>
                <a:lnTo>
                  <a:pt x="0" y="4150958"/>
                </a:lnTo>
                <a:lnTo>
                  <a:pt x="0" y="0"/>
                </a:lnTo>
                <a:close/>
              </a:path>
            </a:pathLst>
          </a:custGeom>
          <a:blipFill>
            <a:blip r:embed="rId3"/>
            <a:stretch>
              <a:fillRect l="-92" t="-3317" b="-3317"/>
            </a:stretch>
          </a:blipFill>
        </p:spPr>
        <p:txBody>
          <a:bodyPr/>
          <a:lstStyle/>
          <a:p>
            <a:endParaRPr lang="en-US"/>
          </a:p>
        </p:txBody>
      </p:sp>
      <p:sp>
        <p:nvSpPr>
          <p:cNvPr id="9" name="Freeform 9"/>
          <p:cNvSpPr/>
          <p:nvPr/>
        </p:nvSpPr>
        <p:spPr>
          <a:xfrm>
            <a:off x="0" y="5158641"/>
            <a:ext cx="16509140" cy="1443990"/>
          </a:xfrm>
          <a:custGeom>
            <a:avLst/>
            <a:gdLst/>
            <a:ahLst/>
            <a:cxnLst/>
            <a:rect l="l" t="t" r="r" b="b"/>
            <a:pathLst>
              <a:path w="16509140" h="2121611">
                <a:moveTo>
                  <a:pt x="0" y="0"/>
                </a:moveTo>
                <a:lnTo>
                  <a:pt x="16509140" y="0"/>
                </a:lnTo>
                <a:lnTo>
                  <a:pt x="16509140" y="2121610"/>
                </a:lnTo>
                <a:lnTo>
                  <a:pt x="0" y="2121610"/>
                </a:lnTo>
                <a:lnTo>
                  <a:pt x="0" y="0"/>
                </a:lnTo>
                <a:close/>
              </a:path>
            </a:pathLst>
          </a:custGeom>
          <a:blipFill>
            <a:blip r:embed="rId4"/>
            <a:stretch>
              <a:fillRect l="-2820" r="-2820" b="-48994"/>
            </a:stretch>
          </a:blipFill>
        </p:spPr>
        <p:txBody>
          <a:bodyPr/>
          <a:lstStyle/>
          <a:p>
            <a:endParaRPr lang="en-US"/>
          </a:p>
        </p:txBody>
      </p:sp>
      <p:sp>
        <p:nvSpPr>
          <p:cNvPr id="10" name="Freeform 10"/>
          <p:cNvSpPr/>
          <p:nvPr/>
        </p:nvSpPr>
        <p:spPr>
          <a:xfrm>
            <a:off x="5678212" y="743585"/>
            <a:ext cx="7438480" cy="2783383"/>
          </a:xfrm>
          <a:custGeom>
            <a:avLst/>
            <a:gdLst/>
            <a:ahLst/>
            <a:cxnLst/>
            <a:rect l="l" t="t" r="r" b="b"/>
            <a:pathLst>
              <a:path w="7438480" h="2783383">
                <a:moveTo>
                  <a:pt x="0" y="0"/>
                </a:moveTo>
                <a:lnTo>
                  <a:pt x="7438479" y="0"/>
                </a:lnTo>
                <a:lnTo>
                  <a:pt x="7438479" y="2783383"/>
                </a:lnTo>
                <a:lnTo>
                  <a:pt x="0" y="2783383"/>
                </a:lnTo>
                <a:lnTo>
                  <a:pt x="0" y="0"/>
                </a:lnTo>
                <a:close/>
              </a:path>
            </a:pathLst>
          </a:custGeom>
          <a:blipFill>
            <a:blip r:embed="rId5"/>
            <a:stretch>
              <a:fillRect t="-3219" r="-5233" b="-133"/>
            </a:stretch>
          </a:blipFill>
        </p:spPr>
        <p:txBody>
          <a:bodyPr/>
          <a:lstStyle/>
          <a:p>
            <a:endParaRPr lang="en-US"/>
          </a:p>
        </p:txBody>
      </p:sp>
      <p:sp>
        <p:nvSpPr>
          <p:cNvPr id="11" name="Freeform 11"/>
          <p:cNvSpPr/>
          <p:nvPr/>
        </p:nvSpPr>
        <p:spPr>
          <a:xfrm>
            <a:off x="0" y="6940155"/>
            <a:ext cx="16509140" cy="1678964"/>
          </a:xfrm>
          <a:custGeom>
            <a:avLst/>
            <a:gdLst/>
            <a:ahLst/>
            <a:cxnLst/>
            <a:rect l="l" t="t" r="r" b="b"/>
            <a:pathLst>
              <a:path w="16509140" h="2191906">
                <a:moveTo>
                  <a:pt x="0" y="0"/>
                </a:moveTo>
                <a:lnTo>
                  <a:pt x="16509140" y="0"/>
                </a:lnTo>
                <a:lnTo>
                  <a:pt x="16509140" y="2191906"/>
                </a:lnTo>
                <a:lnTo>
                  <a:pt x="0" y="2191906"/>
                </a:lnTo>
                <a:lnTo>
                  <a:pt x="0" y="0"/>
                </a:lnTo>
                <a:close/>
              </a:path>
            </a:pathLst>
          </a:custGeom>
          <a:blipFill>
            <a:blip r:embed="rId4"/>
            <a:stretch>
              <a:fillRect l="-2820" r="-2820" b="-44215"/>
            </a:stretch>
          </a:blipFill>
        </p:spPr>
        <p:txBody>
          <a:bodyPr/>
          <a:lstStyle/>
          <a:p>
            <a:endParaRPr lang="en-US"/>
          </a:p>
        </p:txBody>
      </p:sp>
      <p:sp>
        <p:nvSpPr>
          <p:cNvPr id="12" name="Freeform 12"/>
          <p:cNvSpPr/>
          <p:nvPr/>
        </p:nvSpPr>
        <p:spPr>
          <a:xfrm>
            <a:off x="15716386" y="6049430"/>
            <a:ext cx="5143227" cy="4204588"/>
          </a:xfrm>
          <a:custGeom>
            <a:avLst/>
            <a:gdLst/>
            <a:ahLst/>
            <a:cxnLst/>
            <a:rect l="l" t="t" r="r" b="b"/>
            <a:pathLst>
              <a:path w="5143227" h="4204588">
                <a:moveTo>
                  <a:pt x="0" y="0"/>
                </a:moveTo>
                <a:lnTo>
                  <a:pt x="5143228" y="0"/>
                </a:lnTo>
                <a:lnTo>
                  <a:pt x="5143228" y="4204588"/>
                </a:lnTo>
                <a:lnTo>
                  <a:pt x="0" y="42045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4366015" y="4628117"/>
            <a:ext cx="2143125" cy="2057400"/>
          </a:xfrm>
          <a:custGeom>
            <a:avLst/>
            <a:gdLst/>
            <a:ahLst/>
            <a:cxnLst/>
            <a:rect l="l" t="t" r="r" b="b"/>
            <a:pathLst>
              <a:path w="2143125" h="2057400">
                <a:moveTo>
                  <a:pt x="0" y="0"/>
                </a:moveTo>
                <a:lnTo>
                  <a:pt x="2143125" y="0"/>
                </a:lnTo>
                <a:lnTo>
                  <a:pt x="2143125"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TextBox 14"/>
          <p:cNvSpPr txBox="1"/>
          <p:nvPr/>
        </p:nvSpPr>
        <p:spPr>
          <a:xfrm>
            <a:off x="1897403" y="1812061"/>
            <a:ext cx="15386560" cy="323215"/>
          </a:xfrm>
          <a:prstGeom prst="rect">
            <a:avLst/>
          </a:prstGeom>
        </p:spPr>
        <p:txBody>
          <a:bodyPr lIns="0" tIns="0" rIns="0" bIns="0" rtlCol="0" anchor="t">
            <a:spAutoFit/>
          </a:bodyPr>
          <a:lstStyle/>
          <a:p>
            <a:pPr algn="ctr">
              <a:lnSpc>
                <a:spcPts val="2659"/>
              </a:lnSpc>
              <a:spcBef>
                <a:spcPct val="0"/>
              </a:spcBef>
            </a:pPr>
            <a:r>
              <a:rPr lang="en-US" sz="1899" b="1">
                <a:solidFill>
                  <a:srgbClr val="FFFFFF"/>
                </a:solidFill>
                <a:latin typeface="Arial" panose="020B0604020202020204" pitchFamily="34" charset="0"/>
                <a:ea typeface="Canva Sans Bold"/>
                <a:cs typeface="Arial" panose="020B0604020202020204" pitchFamily="34" charset="0"/>
                <a:sym typeface="Canva Sans Bold"/>
              </a:rPr>
              <a:t>A. NHÓM NỘI DUNG VỀ PHÂN QUYỀN, PHÂN CẤP </a:t>
            </a:r>
          </a:p>
        </p:txBody>
      </p:sp>
      <p:sp>
        <p:nvSpPr>
          <p:cNvPr id="15" name="TextBox 15"/>
          <p:cNvSpPr txBox="1"/>
          <p:nvPr/>
        </p:nvSpPr>
        <p:spPr>
          <a:xfrm>
            <a:off x="4004063" y="3160788"/>
            <a:ext cx="11173240" cy="1346522"/>
          </a:xfrm>
          <a:prstGeom prst="rect">
            <a:avLst/>
          </a:prstGeom>
        </p:spPr>
        <p:txBody>
          <a:bodyPr lIns="0" tIns="0" rIns="0" bIns="0" rtlCol="0" anchor="t">
            <a:spAutoFit/>
          </a:bodyPr>
          <a:lstStyle/>
          <a:p>
            <a:pPr algn="ctr">
              <a:lnSpc>
                <a:spcPts val="3476"/>
              </a:lnSpc>
              <a:spcBef>
                <a:spcPct val="0"/>
              </a:spcBef>
            </a:pPr>
            <a:r>
              <a:rPr lang="en-US" sz="2483" dirty="0">
                <a:solidFill>
                  <a:srgbClr val="FFFFFF"/>
                </a:solidFill>
                <a:latin typeface="Arial" panose="020B0604020202020204" pitchFamily="34" charset="0"/>
                <a:ea typeface="Canva Sans"/>
                <a:cs typeface="Arial" panose="020B0604020202020204" pitchFamily="34" charset="0"/>
                <a:sym typeface="Canva Sans"/>
              </a:rPr>
              <a:t>Sau </a:t>
            </a:r>
            <a:r>
              <a:rPr lang="en-US" sz="2483" dirty="0" err="1">
                <a:solidFill>
                  <a:srgbClr val="FFFFFF"/>
                </a:solidFill>
                <a:latin typeface="Arial" panose="020B0604020202020204" pitchFamily="34" charset="0"/>
                <a:ea typeface="Canva Sans"/>
                <a:cs typeface="Arial" panose="020B0604020202020204" pitchFamily="34" charset="0"/>
                <a:sym typeface="Canva Sans"/>
              </a:rPr>
              <a:t>khi</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phân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phân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cấp</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Bộ</a:t>
            </a:r>
            <a:r>
              <a:rPr lang="en-US" sz="2483" dirty="0">
                <a:solidFill>
                  <a:srgbClr val="FFFFFF"/>
                </a:solidFill>
                <a:latin typeface="Arial" panose="020B0604020202020204" pitchFamily="34" charset="0"/>
                <a:ea typeface="Canva Sans"/>
                <a:cs typeface="Arial" panose="020B0604020202020204" pitchFamily="34" charset="0"/>
                <a:sym typeface="Canva Sans"/>
              </a:rPr>
              <a:t> T</a:t>
            </a:r>
            <a:r>
              <a:rPr lang="vi-VN" sz="2483" dirty="0">
                <a:solidFill>
                  <a:srgbClr val="FFFFFF"/>
                </a:solidFill>
                <a:ea typeface="Canva Sans"/>
                <a:cs typeface="Arial" panose="020B0604020202020204" pitchFamily="34" charset="0"/>
                <a:sym typeface="Canva Sans"/>
              </a:rPr>
              <a:t>ư</a:t>
            </a:r>
            <a:r>
              <a:rPr lang="en-US" sz="2483" dirty="0">
                <a:solidFill>
                  <a:srgbClr val="FFFFFF"/>
                </a:solidFill>
                <a:ea typeface="Canva Sans"/>
                <a:cs typeface="Arial" panose="020B0604020202020204" pitchFamily="34" charset="0"/>
                <a:sym typeface="Canva Sans"/>
              </a:rPr>
              <a:t> </a:t>
            </a:r>
            <a:r>
              <a:rPr lang="en-US" sz="2483" dirty="0" err="1">
                <a:solidFill>
                  <a:srgbClr val="FFFFFF"/>
                </a:solidFill>
                <a:ea typeface="Canva Sans"/>
                <a:cs typeface="Arial" panose="020B0604020202020204" pitchFamily="34" charset="0"/>
                <a:sym typeface="Canva Sans"/>
              </a:rPr>
              <a:t>pháp</a:t>
            </a:r>
            <a:r>
              <a:rPr lang="en-US" sz="2483" dirty="0">
                <a:solidFill>
                  <a:srgbClr val="FFFFFF"/>
                </a:solidFill>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trực</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tiếp</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quyết</a:t>
            </a:r>
            <a:endParaRPr lang="en-US" sz="2483" dirty="0">
              <a:solidFill>
                <a:srgbClr val="FFFFFF"/>
              </a:solidFill>
              <a:latin typeface="Arial" panose="020B0604020202020204" pitchFamily="34" charset="0"/>
              <a:ea typeface="Canva Sans"/>
              <a:cs typeface="Arial" panose="020B0604020202020204" pitchFamily="34" charset="0"/>
              <a:sym typeface="Canva Sans"/>
            </a:endParaRPr>
          </a:p>
          <a:p>
            <a:pPr algn="ctr">
              <a:lnSpc>
                <a:spcPts val="3476"/>
              </a:lnSpc>
              <a:spcBef>
                <a:spcPct val="0"/>
              </a:spcBef>
            </a:pPr>
            <a:r>
              <a:rPr lang="en-US" sz="2483" dirty="0">
                <a:solidFill>
                  <a:srgbClr val="FFFFFF"/>
                </a:solidFill>
                <a:latin typeface="Arial" panose="020B0604020202020204" pitchFamily="34" charset="0"/>
                <a:ea typeface="Canva Sans"/>
                <a:cs typeface="Arial" panose="020B0604020202020204" pitchFamily="34" charset="0"/>
                <a:sym typeface="Canva Sans"/>
              </a:rPr>
              <a:t> </a:t>
            </a:r>
          </a:p>
          <a:p>
            <a:pPr algn="ctr">
              <a:lnSpc>
                <a:spcPts val="3476"/>
              </a:lnSpc>
              <a:spcBef>
                <a:spcPct val="0"/>
              </a:spcBef>
            </a:pPr>
            <a:r>
              <a:rPr lang="en-US" sz="3600" dirty="0">
                <a:solidFill>
                  <a:srgbClr val="FFFFFF"/>
                </a:solidFill>
                <a:latin typeface="Arial" panose="020B0604020202020204" pitchFamily="34" charset="0"/>
                <a:ea typeface="Canva Sans"/>
                <a:cs typeface="Arial" panose="020B0604020202020204" pitchFamily="34" charset="0"/>
                <a:sym typeface="Canva Sans"/>
              </a:rPr>
              <a:t>18 TTHC </a:t>
            </a:r>
          </a:p>
        </p:txBody>
      </p:sp>
      <p:sp>
        <p:nvSpPr>
          <p:cNvPr id="16" name="TextBox 16"/>
          <p:cNvSpPr txBox="1"/>
          <p:nvPr/>
        </p:nvSpPr>
        <p:spPr>
          <a:xfrm>
            <a:off x="1028701" y="5477454"/>
            <a:ext cx="12087992" cy="661400"/>
          </a:xfrm>
          <a:prstGeom prst="rect">
            <a:avLst/>
          </a:prstGeom>
        </p:spPr>
        <p:txBody>
          <a:bodyPr wrap="square" lIns="0" tIns="0" rIns="0" bIns="0" rtlCol="0" anchor="t">
            <a:spAutoFit/>
          </a:bodyPr>
          <a:lstStyle/>
          <a:p>
            <a:pPr algn="just">
              <a:lnSpc>
                <a:spcPts val="2659"/>
              </a:lnSpc>
              <a:spcBef>
                <a:spcPct val="0"/>
              </a:spcBef>
            </a:pP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Đối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với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mà</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Tư</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trưởng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Tư</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Chủ</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tịch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UBND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tỉnh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thực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hiện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đều</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bảo</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đảm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tính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khả</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Trên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thực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tế</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số</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lượng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giải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quyết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này</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không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nhiều</a:t>
            </a:r>
            <a:endParaRPr lang="en-US" sz="18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17" name="TextBox 17"/>
          <p:cNvSpPr txBox="1"/>
          <p:nvPr/>
        </p:nvSpPr>
        <p:spPr>
          <a:xfrm>
            <a:off x="1101947" y="7167725"/>
            <a:ext cx="13412941" cy="1007648"/>
          </a:xfrm>
          <a:prstGeom prst="rect">
            <a:avLst/>
          </a:prstGeom>
        </p:spPr>
        <p:txBody>
          <a:bodyPr lIns="0" tIns="0" rIns="0" bIns="0" rtlCol="0" anchor="t">
            <a:spAutoFit/>
          </a:bodyPr>
          <a:lstStyle/>
          <a:p>
            <a:pPr algn="just">
              <a:lnSpc>
                <a:spcPts val="2659"/>
              </a:lnSpc>
              <a:spcBef>
                <a:spcPct val="0"/>
              </a:spcBef>
            </a:pP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Hiện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nay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TTHC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thuộc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thẩm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giải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quyết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của</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Tư</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trưởng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Tư</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hầu</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hết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đều</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được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nộp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hồ</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sơ</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tại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Sở</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Tư</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Sở</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Tư</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tiếp</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nhận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hồ</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sơ</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xem</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xét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đánh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giá</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hồ</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sơ</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đủ</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hay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không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đủ</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điều</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kiện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trình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sau</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đó</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chuyển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hồ</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sơ</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lên</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để</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trưởng</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ra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quyết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định</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giải</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quyết</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18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1899" b="1" dirty="0">
                <a:solidFill>
                  <a:srgbClr val="000000"/>
                </a:solidFill>
                <a:latin typeface="Arial" panose="020B0604020202020204" pitchFamily="34" charset="0"/>
                <a:ea typeface="Canva Sans Bold"/>
                <a:cs typeface="Arial" panose="020B0604020202020204" pitchFamily="34" charset="0"/>
                <a:sym typeface="Canva Sans Bold"/>
              </a:rPr>
              <a:t> TTHC. </a:t>
            </a:r>
          </a:p>
        </p:txBody>
      </p:sp>
      <p:sp>
        <p:nvSpPr>
          <p:cNvPr id="18" name="Freeform 18"/>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2739875" y="5783699"/>
            <a:ext cx="14271203" cy="3723859"/>
          </a:xfrm>
          <a:custGeom>
            <a:avLst/>
            <a:gdLst/>
            <a:ahLst/>
            <a:cxnLst/>
            <a:rect l="l" t="t" r="r" b="b"/>
            <a:pathLst>
              <a:path w="14271203" h="3723859">
                <a:moveTo>
                  <a:pt x="0" y="0"/>
                </a:moveTo>
                <a:lnTo>
                  <a:pt x="14271203" y="0"/>
                </a:lnTo>
                <a:lnTo>
                  <a:pt x="14271203" y="3723859"/>
                </a:lnTo>
                <a:lnTo>
                  <a:pt x="0" y="3723859"/>
                </a:lnTo>
                <a:lnTo>
                  <a:pt x="0" y="0"/>
                </a:lnTo>
                <a:close/>
              </a:path>
            </a:pathLst>
          </a:custGeom>
          <a:blipFill>
            <a:blip r:embed="rId2"/>
            <a:stretch>
              <a:fillRect t="-30038" b="-10800"/>
            </a:stretch>
          </a:blipFill>
        </p:spPr>
        <p:txBody>
          <a:bodyPr/>
          <a:lstStyle/>
          <a:p>
            <a:endParaRPr lang="en-US"/>
          </a:p>
        </p:txBody>
      </p:sp>
      <p:sp>
        <p:nvSpPr>
          <p:cNvPr id="9" name="Freeform 9"/>
          <p:cNvSpPr/>
          <p:nvPr/>
        </p:nvSpPr>
        <p:spPr>
          <a:xfrm>
            <a:off x="-749338" y="3526968"/>
            <a:ext cx="21036535" cy="3838763"/>
          </a:xfrm>
          <a:custGeom>
            <a:avLst/>
            <a:gdLst/>
            <a:ahLst/>
            <a:cxnLst/>
            <a:rect l="l" t="t" r="r" b="b"/>
            <a:pathLst>
              <a:path w="21036535" h="3838763">
                <a:moveTo>
                  <a:pt x="0" y="0"/>
                </a:moveTo>
                <a:lnTo>
                  <a:pt x="21036535" y="0"/>
                </a:lnTo>
                <a:lnTo>
                  <a:pt x="21036535" y="3838763"/>
                </a:lnTo>
                <a:lnTo>
                  <a:pt x="0" y="3838763"/>
                </a:lnTo>
                <a:lnTo>
                  <a:pt x="0" y="0"/>
                </a:lnTo>
                <a:close/>
              </a:path>
            </a:pathLst>
          </a:custGeom>
          <a:blipFill>
            <a:blip r:embed="rId3"/>
            <a:stretch>
              <a:fillRect l="-92" t="-18246" b="-3796"/>
            </a:stretch>
          </a:blipFill>
        </p:spPr>
        <p:txBody>
          <a:bodyPr/>
          <a:lstStyle/>
          <a:p>
            <a:endParaRPr lang="en-US"/>
          </a:p>
        </p:txBody>
      </p:sp>
      <p:sp>
        <p:nvSpPr>
          <p:cNvPr id="10" name="Freeform 10"/>
          <p:cNvSpPr/>
          <p:nvPr/>
        </p:nvSpPr>
        <p:spPr>
          <a:xfrm>
            <a:off x="5678212" y="743585"/>
            <a:ext cx="7438480" cy="2783383"/>
          </a:xfrm>
          <a:custGeom>
            <a:avLst/>
            <a:gdLst/>
            <a:ahLst/>
            <a:cxnLst/>
            <a:rect l="l" t="t" r="r" b="b"/>
            <a:pathLst>
              <a:path w="7438480" h="2783383">
                <a:moveTo>
                  <a:pt x="0" y="0"/>
                </a:moveTo>
                <a:lnTo>
                  <a:pt x="7438479" y="0"/>
                </a:lnTo>
                <a:lnTo>
                  <a:pt x="7438479" y="2783383"/>
                </a:lnTo>
                <a:lnTo>
                  <a:pt x="0" y="2783383"/>
                </a:lnTo>
                <a:lnTo>
                  <a:pt x="0" y="0"/>
                </a:lnTo>
                <a:close/>
              </a:path>
            </a:pathLst>
          </a:custGeom>
          <a:blipFill>
            <a:blip r:embed="rId2"/>
            <a:stretch>
              <a:fillRect t="-3219" r="-5233" b="-133"/>
            </a:stretch>
          </a:blipFill>
        </p:spPr>
        <p:txBody>
          <a:bodyPr/>
          <a:lstStyle/>
          <a:p>
            <a:endParaRPr lang="en-US"/>
          </a:p>
        </p:txBody>
      </p:sp>
      <p:sp>
        <p:nvSpPr>
          <p:cNvPr id="11" name="TextBox 11"/>
          <p:cNvSpPr txBox="1"/>
          <p:nvPr/>
        </p:nvSpPr>
        <p:spPr>
          <a:xfrm>
            <a:off x="1897403" y="1812061"/>
            <a:ext cx="15386560" cy="323215"/>
          </a:xfrm>
          <a:prstGeom prst="rect">
            <a:avLst/>
          </a:prstGeom>
        </p:spPr>
        <p:txBody>
          <a:bodyPr lIns="0" tIns="0" rIns="0" bIns="0" rtlCol="0" anchor="t">
            <a:spAutoFit/>
          </a:bodyPr>
          <a:lstStyle/>
          <a:p>
            <a:pPr algn="ctr">
              <a:lnSpc>
                <a:spcPts val="2659"/>
              </a:lnSpc>
              <a:spcBef>
                <a:spcPct val="0"/>
              </a:spcBef>
            </a:pPr>
            <a:r>
              <a:rPr lang="en-US" sz="1899" b="1">
                <a:solidFill>
                  <a:srgbClr val="FFFFFF"/>
                </a:solidFill>
                <a:latin typeface="Arial" panose="020B0604020202020204" pitchFamily="34" charset="0"/>
                <a:ea typeface="Canva Sans Bold"/>
                <a:cs typeface="Arial" panose="020B0604020202020204" pitchFamily="34" charset="0"/>
                <a:sym typeface="Canva Sans Bold"/>
              </a:rPr>
              <a:t>A. NHÓM NỘI DUNG VỀ PHÂN QUYỀN, PHÂN CẤP </a:t>
            </a:r>
          </a:p>
        </p:txBody>
      </p:sp>
      <p:sp>
        <p:nvSpPr>
          <p:cNvPr id="12" name="TextBox 12"/>
          <p:cNvSpPr txBox="1"/>
          <p:nvPr/>
        </p:nvSpPr>
        <p:spPr>
          <a:xfrm>
            <a:off x="3705006" y="3260496"/>
            <a:ext cx="12340941" cy="856036"/>
          </a:xfrm>
          <a:prstGeom prst="rect">
            <a:avLst/>
          </a:prstGeom>
        </p:spPr>
        <p:txBody>
          <a:bodyPr lIns="0" tIns="0" rIns="0" bIns="0" rtlCol="0" anchor="t">
            <a:spAutoFit/>
          </a:bodyPr>
          <a:lstStyle/>
          <a:p>
            <a:pPr algn="ctr">
              <a:lnSpc>
                <a:spcPts val="3476"/>
              </a:lnSpc>
              <a:spcBef>
                <a:spcPct val="0"/>
              </a:spcBef>
            </a:pPr>
            <a:r>
              <a:rPr lang="en-US" sz="2483" dirty="0" err="1">
                <a:solidFill>
                  <a:srgbClr val="FFFFFF"/>
                </a:solidFill>
                <a:latin typeface="Arial" panose="020B0604020202020204" pitchFamily="34" charset="0"/>
                <a:ea typeface="Canva Sans"/>
                <a:cs typeface="Arial" panose="020B0604020202020204" pitchFamily="34" charset="0"/>
                <a:sym typeface="Canva Sans"/>
              </a:rPr>
              <a:t>Bên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cạnh</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phân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phân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cấp</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triệt</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để</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việc</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quyết</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các</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TTHC</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Bộ</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cũng</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đã</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rà</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soát</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thực</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hiện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phân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phân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cấp</a:t>
            </a:r>
            <a:r>
              <a:rPr lang="en-US" sz="2483" dirty="0">
                <a:solidFill>
                  <a:srgbClr val="FFFFFF"/>
                </a:solidFill>
                <a:latin typeface="Arial" panose="020B0604020202020204" pitchFamily="34" charset="0"/>
                <a:ea typeface="Canva Sans"/>
                <a:cs typeface="Arial" panose="020B0604020202020204" pitchFamily="34" charset="0"/>
                <a:sym typeface="Canva Sans"/>
              </a:rPr>
              <a:t> 10 </a:t>
            </a:r>
            <a:r>
              <a:rPr lang="en-US" sz="2483"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QLNN</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cho</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địa</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phương</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cụ</a:t>
            </a:r>
            <a:r>
              <a:rPr lang="en-US" sz="2483" dirty="0">
                <a:solidFill>
                  <a:srgbClr val="FFFFFF"/>
                </a:solidFill>
                <a:latin typeface="Arial" panose="020B0604020202020204" pitchFamily="34" charset="0"/>
                <a:ea typeface="Canva Sans"/>
                <a:cs typeface="Arial" panose="020B0604020202020204" pitchFamily="34" charset="0"/>
                <a:sym typeface="Canva Sans"/>
              </a:rPr>
              <a:t> </a:t>
            </a:r>
            <a:r>
              <a:rPr lang="en-US" sz="2483" dirty="0" err="1">
                <a:solidFill>
                  <a:srgbClr val="FFFFFF"/>
                </a:solidFill>
                <a:latin typeface="Arial" panose="020B0604020202020204" pitchFamily="34" charset="0"/>
                <a:ea typeface="Canva Sans"/>
                <a:cs typeface="Arial" panose="020B0604020202020204" pitchFamily="34" charset="0"/>
                <a:sym typeface="Canva Sans"/>
              </a:rPr>
              <a:t>thể</a:t>
            </a:r>
            <a:r>
              <a:rPr lang="en-US" sz="2483" dirty="0">
                <a:solidFill>
                  <a:srgbClr val="FFFFFF"/>
                </a:solidFill>
                <a:latin typeface="Arial" panose="020B0604020202020204" pitchFamily="34" charset="0"/>
                <a:ea typeface="Canva Sans"/>
                <a:cs typeface="Arial" panose="020B0604020202020204" pitchFamily="34" charset="0"/>
                <a:sym typeface="Canva Sans"/>
              </a:rPr>
              <a:t>:</a:t>
            </a:r>
          </a:p>
        </p:txBody>
      </p:sp>
      <p:grpSp>
        <p:nvGrpSpPr>
          <p:cNvPr id="13" name="Group 13"/>
          <p:cNvGrpSpPr/>
          <p:nvPr/>
        </p:nvGrpSpPr>
        <p:grpSpPr>
          <a:xfrm>
            <a:off x="165541" y="4653441"/>
            <a:ext cx="5148667" cy="696174"/>
            <a:chOff x="0" y="0"/>
            <a:chExt cx="7915923" cy="1070347"/>
          </a:xfrm>
        </p:grpSpPr>
        <p:sp>
          <p:nvSpPr>
            <p:cNvPr id="14" name="Freeform 14"/>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5" name="TextBox 15"/>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phân quyền</a:t>
              </a:r>
            </a:p>
          </p:txBody>
        </p:sp>
      </p:grpSp>
      <p:sp>
        <p:nvSpPr>
          <p:cNvPr id="16" name="TextBox 16"/>
          <p:cNvSpPr txBox="1"/>
          <p:nvPr/>
        </p:nvSpPr>
        <p:spPr>
          <a:xfrm>
            <a:off x="4818298" y="6441871"/>
            <a:ext cx="10302035" cy="1232197"/>
          </a:xfrm>
          <a:prstGeom prst="rect">
            <a:avLst/>
          </a:prstGeom>
        </p:spPr>
        <p:txBody>
          <a:bodyPr lIns="0" tIns="0" rIns="0" bIns="0" rtlCol="0" anchor="t">
            <a:spAutoFit/>
          </a:bodyPr>
          <a:lstStyle/>
          <a:p>
            <a:pPr algn="ctr">
              <a:lnSpc>
                <a:spcPts val="3281"/>
              </a:lnSpc>
              <a:spcBef>
                <a:spcPct val="0"/>
              </a:spcBef>
            </a:pP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có</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08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nhiệm</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vụ</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thẩm</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quyền</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từ</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thẩm</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quyền</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của</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Chính</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phủ</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Bộ</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Tư</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pháp</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Bộ</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trưởng</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Bộ</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Tư</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pháp</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được</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phân</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quyền</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cho</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HĐND, UBND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cấp</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tỉnh</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hoặc</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các</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bộ</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ngành</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 </a:t>
            </a:r>
            <a:r>
              <a:rPr lang="en-US" sz="2344" b="1" dirty="0" err="1">
                <a:solidFill>
                  <a:srgbClr val="F2FF00"/>
                </a:solidFill>
                <a:latin typeface="Arial" panose="020B0604020202020204" pitchFamily="34" charset="0"/>
                <a:ea typeface="Canva Sans Bold"/>
                <a:cs typeface="Arial" panose="020B0604020202020204" pitchFamily="34" charset="0"/>
                <a:sym typeface="Canva Sans Bold"/>
              </a:rPr>
              <a:t>khác</a:t>
            </a:r>
            <a:r>
              <a:rPr lang="en-US" sz="2344" b="1" dirty="0">
                <a:solidFill>
                  <a:srgbClr val="F2FF00"/>
                </a:solidFill>
                <a:latin typeface="Arial" panose="020B0604020202020204" pitchFamily="34" charset="0"/>
                <a:ea typeface="Canva Sans Bold"/>
                <a:cs typeface="Arial" panose="020B0604020202020204" pitchFamily="34" charset="0"/>
                <a:sym typeface="Canva Sans Bold"/>
              </a:rPr>
              <a:t>.</a:t>
            </a:r>
          </a:p>
        </p:txBody>
      </p:sp>
      <p:sp>
        <p:nvSpPr>
          <p:cNvPr id="17" name="Freeform 17"/>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19"/>
          <p:cNvSpPr/>
          <p:nvPr/>
        </p:nvSpPr>
        <p:spPr>
          <a:xfrm flipH="1" flipV="1">
            <a:off x="11570613" y="-553940"/>
            <a:ext cx="14063641" cy="5378432"/>
          </a:xfrm>
          <a:custGeom>
            <a:avLst/>
            <a:gdLst/>
            <a:ahLst/>
            <a:cxnLst/>
            <a:rect l="l" t="t" r="r" b="b"/>
            <a:pathLst>
              <a:path w="14063641" h="5378432">
                <a:moveTo>
                  <a:pt x="14063640" y="5378433"/>
                </a:moveTo>
                <a:lnTo>
                  <a:pt x="0" y="5378433"/>
                </a:lnTo>
                <a:lnTo>
                  <a:pt x="0" y="0"/>
                </a:lnTo>
                <a:lnTo>
                  <a:pt x="14063640" y="0"/>
                </a:lnTo>
                <a:lnTo>
                  <a:pt x="14063640" y="5378433"/>
                </a:lnTo>
                <a:close/>
              </a:path>
            </a:pathLst>
          </a:custGeom>
          <a:blipFill>
            <a:blip r:embed="rId6">
              <a:extLst>
                <a:ext uri="{96DAC541-7B7A-43D3-8B79-37D633B846F1}">
                  <asvg:svgBlip xmlns:asvg="http://schemas.microsoft.com/office/drawing/2016/SVG/main" xmlns="" r:embed="rId7"/>
                </a:ext>
              </a:extLst>
            </a:blip>
            <a:stretch>
              <a:fillRect t="-79322" b="-82160"/>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2480444" y="1498734"/>
            <a:ext cx="14508578" cy="2647536"/>
          </a:xfrm>
          <a:custGeom>
            <a:avLst/>
            <a:gdLst/>
            <a:ahLst/>
            <a:cxnLst/>
            <a:rect l="l" t="t" r="r" b="b"/>
            <a:pathLst>
              <a:path w="14508578" h="2647536">
                <a:moveTo>
                  <a:pt x="0" y="0"/>
                </a:moveTo>
                <a:lnTo>
                  <a:pt x="14508579" y="0"/>
                </a:lnTo>
                <a:lnTo>
                  <a:pt x="14508579" y="2647537"/>
                </a:lnTo>
                <a:lnTo>
                  <a:pt x="0" y="2647537"/>
                </a:lnTo>
                <a:lnTo>
                  <a:pt x="0" y="0"/>
                </a:lnTo>
                <a:close/>
              </a:path>
            </a:pathLst>
          </a:custGeom>
          <a:blipFill>
            <a:blip r:embed="rId2"/>
            <a:stretch>
              <a:fillRect l="-92" t="-18246" b="-3796"/>
            </a:stretch>
          </a:blipFill>
        </p:spPr>
        <p:txBody>
          <a:bodyPr/>
          <a:lstStyle/>
          <a:p>
            <a:endParaRPr lang="en-US"/>
          </a:p>
        </p:txBody>
      </p:sp>
      <p:grpSp>
        <p:nvGrpSpPr>
          <p:cNvPr id="9" name="Group 9"/>
          <p:cNvGrpSpPr/>
          <p:nvPr/>
        </p:nvGrpSpPr>
        <p:grpSpPr>
          <a:xfrm>
            <a:off x="216076" y="1941151"/>
            <a:ext cx="4304313" cy="696174"/>
            <a:chOff x="0" y="0"/>
            <a:chExt cx="7915923" cy="1070347"/>
          </a:xfrm>
        </p:grpSpPr>
        <p:sp>
          <p:nvSpPr>
            <p:cNvPr id="10" name="Freeform 10"/>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1" name="TextBox 11"/>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phân quyền</a:t>
              </a:r>
            </a:p>
          </p:txBody>
        </p:sp>
      </p:grpSp>
      <p:sp>
        <p:nvSpPr>
          <p:cNvPr id="12" name="Freeform 12"/>
          <p:cNvSpPr/>
          <p:nvPr/>
        </p:nvSpPr>
        <p:spPr>
          <a:xfrm>
            <a:off x="216076" y="3952273"/>
            <a:ext cx="17855847" cy="3481890"/>
          </a:xfrm>
          <a:custGeom>
            <a:avLst/>
            <a:gdLst/>
            <a:ahLst/>
            <a:cxnLst/>
            <a:rect l="l" t="t" r="r" b="b"/>
            <a:pathLst>
              <a:path w="17855847" h="3481890">
                <a:moveTo>
                  <a:pt x="0" y="0"/>
                </a:moveTo>
                <a:lnTo>
                  <a:pt x="17855848" y="0"/>
                </a:lnTo>
                <a:lnTo>
                  <a:pt x="17855848" y="3481891"/>
                </a:lnTo>
                <a:lnTo>
                  <a:pt x="0" y="3481891"/>
                </a:lnTo>
                <a:lnTo>
                  <a:pt x="0" y="0"/>
                </a:lnTo>
                <a:close/>
              </a:path>
            </a:pathLst>
          </a:custGeom>
          <a:blipFill>
            <a:blip r:embed="rId3"/>
            <a:stretch>
              <a:fillRect/>
            </a:stretch>
          </a:blipFill>
        </p:spPr>
        <p:txBody>
          <a:bodyPr/>
          <a:lstStyle/>
          <a:p>
            <a:endParaRPr lang="en-US"/>
          </a:p>
        </p:txBody>
      </p:sp>
      <p:sp>
        <p:nvSpPr>
          <p:cNvPr id="13" name="Freeform 13"/>
          <p:cNvSpPr/>
          <p:nvPr/>
        </p:nvSpPr>
        <p:spPr>
          <a:xfrm>
            <a:off x="11869072" y="4808017"/>
            <a:ext cx="1424552" cy="1404964"/>
          </a:xfrm>
          <a:custGeom>
            <a:avLst/>
            <a:gdLst/>
            <a:ahLst/>
            <a:cxnLst/>
            <a:rect l="l" t="t" r="r" b="b"/>
            <a:pathLst>
              <a:path w="1424552" h="1404964">
                <a:moveTo>
                  <a:pt x="0" y="0"/>
                </a:moveTo>
                <a:lnTo>
                  <a:pt x="1424551" y="0"/>
                </a:lnTo>
                <a:lnTo>
                  <a:pt x="1424551" y="1404964"/>
                </a:lnTo>
                <a:lnTo>
                  <a:pt x="0" y="1404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TextBox 14"/>
          <p:cNvSpPr txBox="1"/>
          <p:nvPr/>
        </p:nvSpPr>
        <p:spPr>
          <a:xfrm>
            <a:off x="5989051" y="1441584"/>
            <a:ext cx="7053670" cy="456985"/>
          </a:xfrm>
          <a:prstGeom prst="rect">
            <a:avLst/>
          </a:prstGeom>
        </p:spPr>
        <p:txBody>
          <a:bodyPr lIns="0" tIns="0" rIns="0" bIns="0" rtlCol="0" anchor="t">
            <a:spAutoFit/>
          </a:bodyPr>
          <a:lstStyle/>
          <a:p>
            <a:pPr algn="ctr">
              <a:lnSpc>
                <a:spcPts val="3929"/>
              </a:lnSpc>
              <a:spcBef>
                <a:spcPct val="0"/>
              </a:spcBef>
            </a:pPr>
            <a:r>
              <a:rPr lang="en-US" sz="2806">
                <a:solidFill>
                  <a:srgbClr val="FFFFFF"/>
                </a:solidFill>
                <a:latin typeface="Arial" panose="020B0604020202020204" pitchFamily="34" charset="0"/>
                <a:ea typeface="Canva Sans"/>
                <a:cs typeface="Arial" panose="020B0604020202020204" pitchFamily="34" charset="0"/>
                <a:sym typeface="Canva Sans"/>
              </a:rPr>
              <a:t>Bồi thường nhà nước 05 nhiệm vụ, cụ thể</a:t>
            </a:r>
          </a:p>
        </p:txBody>
      </p:sp>
      <p:sp>
        <p:nvSpPr>
          <p:cNvPr id="15" name="TextBox 15"/>
          <p:cNvSpPr txBox="1"/>
          <p:nvPr/>
        </p:nvSpPr>
        <p:spPr>
          <a:xfrm>
            <a:off x="440499" y="3117777"/>
            <a:ext cx="4079890" cy="1007648"/>
          </a:xfrm>
          <a:prstGeom prst="rect">
            <a:avLst/>
          </a:prstGeom>
        </p:spPr>
        <p:txBody>
          <a:bodyPr lIns="0" tIns="0" rIns="0" bIns="0" rtlCol="0" anchor="t">
            <a:spAutoFit/>
          </a:bodyPr>
          <a:lstStyle/>
          <a:p>
            <a:pPr algn="just">
              <a:lnSpc>
                <a:spcPts val="2659"/>
              </a:lnSpc>
            </a:pPr>
            <a:r>
              <a:rPr lang="en-US" sz="1899">
                <a:solidFill>
                  <a:srgbClr val="FFFFFF"/>
                </a:solidFill>
                <a:latin typeface="Arial" panose="020B0604020202020204" pitchFamily="34" charset="0"/>
                <a:ea typeface="Canva Sans"/>
                <a:cs typeface="Arial" panose="020B0604020202020204" pitchFamily="34" charset="0"/>
                <a:sym typeface="Canva Sans"/>
              </a:rPr>
              <a:t>Trách nhiệm hỗ trợ, hướng dẫn người bị thiệt hại thực hiện thủ tục yêu cầu bồi thường nhà nước</a:t>
            </a:r>
          </a:p>
        </p:txBody>
      </p:sp>
      <p:sp>
        <p:nvSpPr>
          <p:cNvPr id="16" name="TextBox 16"/>
          <p:cNvSpPr txBox="1"/>
          <p:nvPr/>
        </p:nvSpPr>
        <p:spPr>
          <a:xfrm>
            <a:off x="3923853" y="7396064"/>
            <a:ext cx="3391405" cy="1353897"/>
          </a:xfrm>
          <a:prstGeom prst="rect">
            <a:avLst/>
          </a:prstGeom>
        </p:spPr>
        <p:txBody>
          <a:bodyPr lIns="0" tIns="0" rIns="0" bIns="0" rtlCol="0" anchor="t">
            <a:spAutoFit/>
          </a:bodyPr>
          <a:lstStyle/>
          <a:p>
            <a:pPr algn="just">
              <a:lnSpc>
                <a:spcPts val="2659"/>
              </a:lnSpc>
              <a:spcBef>
                <a:spcPct val="0"/>
              </a:spcBef>
            </a:pPr>
            <a:r>
              <a:rPr lang="en-US" sz="1899" dirty="0" err="1">
                <a:solidFill>
                  <a:srgbClr val="FFFFFF"/>
                </a:solidFill>
                <a:latin typeface="Arial" panose="020B0604020202020204" pitchFamily="34" charset="0"/>
                <a:ea typeface="Canva Sans"/>
                <a:cs typeface="Arial" panose="020B0604020202020204" pitchFamily="34" charset="0"/>
                <a:sym typeface="Canva Sans"/>
              </a:rPr>
              <a:t>Kiến</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nghị</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cơ</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quan</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có</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thẩm</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quyền</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xử</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lý</a:t>
            </a:r>
            <a:r>
              <a:rPr lang="en-US" sz="1899" dirty="0">
                <a:solidFill>
                  <a:srgbClr val="FFFFFF"/>
                </a:solidFill>
                <a:latin typeface="Arial" panose="020B0604020202020204" pitchFamily="34" charset="0"/>
                <a:ea typeface="Canva Sans"/>
                <a:cs typeface="Arial" panose="020B0604020202020204" pitchFamily="34" charset="0"/>
                <a:sym typeface="Canva Sans"/>
              </a:rPr>
              <a:t> vi </a:t>
            </a:r>
            <a:r>
              <a:rPr lang="en-US" sz="1899" dirty="0" err="1">
                <a:solidFill>
                  <a:srgbClr val="FFFFFF"/>
                </a:solidFill>
                <a:latin typeface="Arial" panose="020B0604020202020204" pitchFamily="34" charset="0"/>
                <a:ea typeface="Canva Sans"/>
                <a:cs typeface="Arial" panose="020B0604020202020204" pitchFamily="34" charset="0"/>
                <a:sym typeface="Canva Sans"/>
              </a:rPr>
              <a:t>phạm</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trong</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việc</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giải</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quyết</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bồi</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thường</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thực</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hiện</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trách</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nhiệm</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hoàn</a:t>
            </a:r>
            <a:r>
              <a:rPr lang="en-US" sz="1899" dirty="0">
                <a:solidFill>
                  <a:srgbClr val="FFFFFF"/>
                </a:solidFill>
                <a:latin typeface="Arial" panose="020B0604020202020204" pitchFamily="34" charset="0"/>
                <a:ea typeface="Canva Sans"/>
                <a:cs typeface="Arial" panose="020B0604020202020204" pitchFamily="34" charset="0"/>
                <a:sym typeface="Canva Sans"/>
              </a:rPr>
              <a:t> </a:t>
            </a:r>
            <a:r>
              <a:rPr lang="en-US" sz="1899" dirty="0" err="1">
                <a:solidFill>
                  <a:srgbClr val="FFFFFF"/>
                </a:solidFill>
                <a:latin typeface="Arial" panose="020B0604020202020204" pitchFamily="34" charset="0"/>
                <a:ea typeface="Canva Sans"/>
                <a:cs typeface="Arial" panose="020B0604020202020204" pitchFamily="34" charset="0"/>
                <a:sym typeface="Canva Sans"/>
              </a:rPr>
              <a:t>trả</a:t>
            </a:r>
            <a:endParaRPr lang="en-US" sz="1899"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7" name="TextBox 17"/>
          <p:cNvSpPr txBox="1"/>
          <p:nvPr/>
        </p:nvSpPr>
        <p:spPr>
          <a:xfrm>
            <a:off x="6968914" y="2793927"/>
            <a:ext cx="3755001" cy="1211469"/>
          </a:xfrm>
          <a:prstGeom prst="rect">
            <a:avLst/>
          </a:prstGeom>
        </p:spPr>
        <p:txBody>
          <a:bodyPr lIns="0" tIns="0" rIns="0" bIns="0" rtlCol="0" anchor="t">
            <a:spAutoFit/>
          </a:bodyPr>
          <a:lstStyle/>
          <a:p>
            <a:pPr algn="just">
              <a:lnSpc>
                <a:spcPts val="2448"/>
              </a:lnSpc>
              <a:spcBef>
                <a:spcPct val="0"/>
              </a:spcBef>
            </a:pPr>
            <a:r>
              <a:rPr lang="en-US" sz="1748">
                <a:solidFill>
                  <a:srgbClr val="FFFFFF"/>
                </a:solidFill>
                <a:latin typeface="Arial" panose="020B0604020202020204" pitchFamily="34" charset="0"/>
                <a:ea typeface="Canva Sans"/>
                <a:cs typeface="Arial" panose="020B0604020202020204" pitchFamily="34" charset="0"/>
                <a:sym typeface="Canva Sans"/>
              </a:rPr>
              <a:t>Kiến nghị người có thẩm quyền kháng nghị bản án, quyết định của Tòa án có nội dung giải quyết bồi thường</a:t>
            </a:r>
          </a:p>
        </p:txBody>
      </p:sp>
      <p:sp>
        <p:nvSpPr>
          <p:cNvPr id="18" name="TextBox 18"/>
          <p:cNvSpPr txBox="1"/>
          <p:nvPr/>
        </p:nvSpPr>
        <p:spPr>
          <a:xfrm>
            <a:off x="10723915" y="7601585"/>
            <a:ext cx="4079890" cy="1700145"/>
          </a:xfrm>
          <a:prstGeom prst="rect">
            <a:avLst/>
          </a:prstGeom>
        </p:spPr>
        <p:txBody>
          <a:bodyPr lIns="0" tIns="0" rIns="0" bIns="0" rtlCol="0" anchor="t">
            <a:spAutoFit/>
          </a:bodyPr>
          <a:lstStyle/>
          <a:p>
            <a:pPr algn="just">
              <a:lnSpc>
                <a:spcPts val="2659"/>
              </a:lnSpc>
              <a:spcBef>
                <a:spcPct val="0"/>
              </a:spcBef>
            </a:pPr>
            <a:r>
              <a:rPr lang="en-US" sz="1899">
                <a:solidFill>
                  <a:srgbClr val="FFFFFF"/>
                </a:solidFill>
                <a:latin typeface="Arial" panose="020B0604020202020204" pitchFamily="34" charset="0"/>
                <a:ea typeface="Canva Sans"/>
                <a:cs typeface="Arial" panose="020B0604020202020204" pitchFamily="34" charset="0"/>
                <a:sym typeface="Canva Sans"/>
              </a:rPr>
              <a:t>Kiến nghị Thủ trưởng cơ quan trực tiếp quản lý người thi hành công vụ gây thiệt hại xem xét lại quyết định hoàn trả, quyết định giảm mức hoàn trả</a:t>
            </a:r>
          </a:p>
        </p:txBody>
      </p:sp>
      <p:sp>
        <p:nvSpPr>
          <p:cNvPr id="19" name="TextBox 19"/>
          <p:cNvSpPr txBox="1"/>
          <p:nvPr/>
        </p:nvSpPr>
        <p:spPr>
          <a:xfrm>
            <a:off x="13825599" y="2596793"/>
            <a:ext cx="4079890" cy="2031934"/>
          </a:xfrm>
          <a:prstGeom prst="rect">
            <a:avLst/>
          </a:prstGeom>
        </p:spPr>
        <p:txBody>
          <a:bodyPr lIns="0" tIns="0" rIns="0" bIns="0" rtlCol="0" anchor="t">
            <a:spAutoFit/>
          </a:bodyPr>
          <a:lstStyle/>
          <a:p>
            <a:pPr algn="just">
              <a:lnSpc>
                <a:spcPts val="2320"/>
              </a:lnSpc>
              <a:spcBef>
                <a:spcPct val="0"/>
              </a:spcBef>
            </a:pPr>
            <a:r>
              <a:rPr lang="en-US" sz="1657">
                <a:solidFill>
                  <a:srgbClr val="FFFFFF"/>
                </a:solidFill>
                <a:latin typeface="Arial" panose="020B0604020202020204" pitchFamily="34" charset="0"/>
                <a:ea typeface="Canva Sans"/>
                <a:cs typeface="Arial" panose="020B0604020202020204" pitchFamily="34" charset="0"/>
                <a:sym typeface="Canva Sans"/>
              </a:rPr>
              <a:t> Yêu cầu Thủ trưởng cơ quan trực tiếp quản lý người thi hành công vụ gây thiệt hại hủy quyết định giải quyết bồi thường trong trường hợp có một trong các căn cứ quy định tại Luật Trách nhiệm bồi thường của Nhà nước. </a:t>
            </a:r>
          </a:p>
          <a:p>
            <a:pPr algn="just">
              <a:lnSpc>
                <a:spcPts val="2320"/>
              </a:lnSpc>
              <a:spcBef>
                <a:spcPct val="0"/>
              </a:spcBef>
            </a:pPr>
            <a:endParaRPr lang="en-US" sz="1657">
              <a:solidFill>
                <a:srgbClr val="FFFFFF"/>
              </a:solidFill>
              <a:latin typeface="Arial" panose="020B0604020202020204" pitchFamily="34" charset="0"/>
              <a:ea typeface="Canva Sans"/>
              <a:cs typeface="Arial" panose="020B0604020202020204" pitchFamily="34" charset="0"/>
              <a:sym typeface="Canva Sans"/>
            </a:endParaRPr>
          </a:p>
        </p:txBody>
      </p:sp>
      <p:sp>
        <p:nvSpPr>
          <p:cNvPr id="20" name="Freeform 20"/>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1" name="Freeform 21"/>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2480444" y="1498734"/>
            <a:ext cx="14508578" cy="2647536"/>
          </a:xfrm>
          <a:custGeom>
            <a:avLst/>
            <a:gdLst/>
            <a:ahLst/>
            <a:cxnLst/>
            <a:rect l="l" t="t" r="r" b="b"/>
            <a:pathLst>
              <a:path w="14508578" h="2647536">
                <a:moveTo>
                  <a:pt x="0" y="0"/>
                </a:moveTo>
                <a:lnTo>
                  <a:pt x="14508579" y="0"/>
                </a:lnTo>
                <a:lnTo>
                  <a:pt x="14508579" y="2647537"/>
                </a:lnTo>
                <a:lnTo>
                  <a:pt x="0" y="2647537"/>
                </a:lnTo>
                <a:lnTo>
                  <a:pt x="0" y="0"/>
                </a:lnTo>
                <a:close/>
              </a:path>
            </a:pathLst>
          </a:custGeom>
          <a:blipFill>
            <a:blip r:embed="rId2"/>
            <a:stretch>
              <a:fillRect l="-92" t="-18246" b="-3796"/>
            </a:stretch>
          </a:blipFill>
        </p:spPr>
        <p:txBody>
          <a:bodyPr/>
          <a:lstStyle/>
          <a:p>
            <a:endParaRPr lang="en-US"/>
          </a:p>
        </p:txBody>
      </p:sp>
      <p:grpSp>
        <p:nvGrpSpPr>
          <p:cNvPr id="9" name="Group 9"/>
          <p:cNvGrpSpPr/>
          <p:nvPr/>
        </p:nvGrpSpPr>
        <p:grpSpPr>
          <a:xfrm>
            <a:off x="203801" y="2010249"/>
            <a:ext cx="4139599" cy="696174"/>
            <a:chOff x="0" y="0"/>
            <a:chExt cx="7915923" cy="1070347"/>
          </a:xfrm>
        </p:grpSpPr>
        <p:sp>
          <p:nvSpPr>
            <p:cNvPr id="10" name="Freeform 10"/>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1" name="TextBox 11"/>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phân quyền</a:t>
              </a:r>
            </a:p>
          </p:txBody>
        </p:sp>
      </p:grpSp>
      <p:sp>
        <p:nvSpPr>
          <p:cNvPr id="12" name="Freeform 12"/>
          <p:cNvSpPr/>
          <p:nvPr/>
        </p:nvSpPr>
        <p:spPr>
          <a:xfrm>
            <a:off x="440499" y="3487371"/>
            <a:ext cx="8137773" cy="4536808"/>
          </a:xfrm>
          <a:custGeom>
            <a:avLst/>
            <a:gdLst/>
            <a:ahLst/>
            <a:cxnLst/>
            <a:rect l="l" t="t" r="r" b="b"/>
            <a:pathLst>
              <a:path w="8137773" h="4536808">
                <a:moveTo>
                  <a:pt x="0" y="0"/>
                </a:moveTo>
                <a:lnTo>
                  <a:pt x="8137773" y="0"/>
                </a:lnTo>
                <a:lnTo>
                  <a:pt x="8137773" y="4536808"/>
                </a:lnTo>
                <a:lnTo>
                  <a:pt x="0" y="4536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9144000" y="3487371"/>
            <a:ext cx="8137773" cy="4536808"/>
          </a:xfrm>
          <a:custGeom>
            <a:avLst/>
            <a:gdLst/>
            <a:ahLst/>
            <a:cxnLst/>
            <a:rect l="l" t="t" r="r" b="b"/>
            <a:pathLst>
              <a:path w="8137773" h="4536808">
                <a:moveTo>
                  <a:pt x="0" y="0"/>
                </a:moveTo>
                <a:lnTo>
                  <a:pt x="8137773" y="0"/>
                </a:lnTo>
                <a:lnTo>
                  <a:pt x="8137773" y="4536808"/>
                </a:lnTo>
                <a:lnTo>
                  <a:pt x="0" y="4536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4" name="Freeform 14"/>
          <p:cNvSpPr/>
          <p:nvPr/>
        </p:nvSpPr>
        <p:spPr>
          <a:xfrm>
            <a:off x="3765021" y="2805533"/>
            <a:ext cx="1488730" cy="1310082"/>
          </a:xfrm>
          <a:custGeom>
            <a:avLst/>
            <a:gdLst/>
            <a:ahLst/>
            <a:cxnLst/>
            <a:rect l="l" t="t" r="r" b="b"/>
            <a:pathLst>
              <a:path w="1488730" h="1310082">
                <a:moveTo>
                  <a:pt x="0" y="0"/>
                </a:moveTo>
                <a:lnTo>
                  <a:pt x="1488729" y="0"/>
                </a:lnTo>
                <a:lnTo>
                  <a:pt x="1488729" y="1310082"/>
                </a:lnTo>
                <a:lnTo>
                  <a:pt x="0" y="13100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2485329" y="2692387"/>
            <a:ext cx="1924317" cy="1589967"/>
          </a:xfrm>
          <a:custGeom>
            <a:avLst/>
            <a:gdLst/>
            <a:ahLst/>
            <a:cxnLst/>
            <a:rect l="l" t="t" r="r" b="b"/>
            <a:pathLst>
              <a:path w="1924317" h="1589967">
                <a:moveTo>
                  <a:pt x="0" y="0"/>
                </a:moveTo>
                <a:lnTo>
                  <a:pt x="1924317" y="0"/>
                </a:lnTo>
                <a:lnTo>
                  <a:pt x="1924317" y="1589967"/>
                </a:lnTo>
                <a:lnTo>
                  <a:pt x="0" y="15899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183748" y="8605204"/>
            <a:ext cx="19101971" cy="3485742"/>
          </a:xfrm>
          <a:custGeom>
            <a:avLst/>
            <a:gdLst/>
            <a:ahLst/>
            <a:cxnLst/>
            <a:rect l="l" t="t" r="r" b="b"/>
            <a:pathLst>
              <a:path w="19101971" h="3485742">
                <a:moveTo>
                  <a:pt x="0" y="0"/>
                </a:moveTo>
                <a:lnTo>
                  <a:pt x="19101971" y="0"/>
                </a:lnTo>
                <a:lnTo>
                  <a:pt x="19101971" y="3485742"/>
                </a:lnTo>
                <a:lnTo>
                  <a:pt x="0" y="3485742"/>
                </a:lnTo>
                <a:lnTo>
                  <a:pt x="0" y="0"/>
                </a:lnTo>
                <a:close/>
              </a:path>
            </a:pathLst>
          </a:custGeom>
          <a:blipFill>
            <a:blip r:embed="rId2"/>
            <a:stretch>
              <a:fillRect l="-92" t="-18246" b="-3796"/>
            </a:stretch>
          </a:blipFill>
        </p:spPr>
        <p:txBody>
          <a:bodyPr/>
          <a:lstStyle/>
          <a:p>
            <a:endParaRPr lang="en-US"/>
          </a:p>
        </p:txBody>
      </p:sp>
      <p:sp>
        <p:nvSpPr>
          <p:cNvPr id="17" name="TextBox 17"/>
          <p:cNvSpPr txBox="1"/>
          <p:nvPr/>
        </p:nvSpPr>
        <p:spPr>
          <a:xfrm>
            <a:off x="5896998" y="1441584"/>
            <a:ext cx="7237777" cy="456985"/>
          </a:xfrm>
          <a:prstGeom prst="rect">
            <a:avLst/>
          </a:prstGeom>
        </p:spPr>
        <p:txBody>
          <a:bodyPr lIns="0" tIns="0" rIns="0" bIns="0" rtlCol="0" anchor="t">
            <a:spAutoFit/>
          </a:bodyPr>
          <a:lstStyle/>
          <a:p>
            <a:pPr algn="ctr">
              <a:lnSpc>
                <a:spcPts val="3929"/>
              </a:lnSpc>
              <a:spcBef>
                <a:spcPct val="0"/>
              </a:spcBef>
            </a:pPr>
            <a:r>
              <a:rPr lang="en-US" sz="2806">
                <a:solidFill>
                  <a:srgbClr val="FFFFFF"/>
                </a:solidFill>
                <a:latin typeface="Arial" panose="020B0604020202020204" pitchFamily="34" charset="0"/>
                <a:ea typeface="Canva Sans"/>
                <a:cs typeface="Arial" panose="020B0604020202020204" pitchFamily="34" charset="0"/>
                <a:sym typeface="Canva Sans"/>
              </a:rPr>
              <a:t>Phổ biến giáo dục pháp luật, 02 nhiệm vụ: </a:t>
            </a:r>
          </a:p>
        </p:txBody>
      </p:sp>
      <p:sp>
        <p:nvSpPr>
          <p:cNvPr id="18" name="TextBox 18"/>
          <p:cNvSpPr txBox="1"/>
          <p:nvPr/>
        </p:nvSpPr>
        <p:spPr>
          <a:xfrm>
            <a:off x="1177082" y="4308196"/>
            <a:ext cx="6664607" cy="2015295"/>
          </a:xfrm>
          <a:prstGeom prst="rect">
            <a:avLst/>
          </a:prstGeom>
        </p:spPr>
        <p:txBody>
          <a:bodyPr lIns="0" tIns="0" rIns="0" bIns="0" rtlCol="0" anchor="t">
            <a:spAutoFit/>
          </a:bodyPr>
          <a:lstStyle/>
          <a:p>
            <a:pPr algn="just">
              <a:lnSpc>
                <a:spcPts val="3167"/>
              </a:lnSpc>
              <a:spcBef>
                <a:spcPct val="0"/>
              </a:spcBef>
            </a:pP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Việc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công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nhận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báo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cáo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viên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luật</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theo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đó</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giao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trưởng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Thủ</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trưởng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cơ</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quan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ngang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cơ</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quan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thuộc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Chính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phủ</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Uỷ</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ban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Trung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ương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Mặt</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trận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Tổ</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quốc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Việt</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Nam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công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nhận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báo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cáo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viên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luật</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thuộc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lĩnh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vực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quản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lý</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của</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mình</a:t>
            </a:r>
            <a:endParaRPr lang="en-US" sz="2262"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19" name="TextBox 19"/>
          <p:cNvSpPr txBox="1"/>
          <p:nvPr/>
        </p:nvSpPr>
        <p:spPr>
          <a:xfrm>
            <a:off x="10115184" y="4244254"/>
            <a:ext cx="6664607" cy="2836033"/>
          </a:xfrm>
          <a:prstGeom prst="rect">
            <a:avLst/>
          </a:prstGeom>
        </p:spPr>
        <p:txBody>
          <a:bodyPr lIns="0" tIns="0" rIns="0" bIns="0" rtlCol="0" anchor="t">
            <a:spAutoFit/>
          </a:bodyPr>
          <a:lstStyle/>
          <a:p>
            <a:pPr algn="just">
              <a:lnSpc>
                <a:spcPts val="3167"/>
              </a:lnSpc>
              <a:spcBef>
                <a:spcPct val="0"/>
              </a:spcBef>
            </a:pP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Chính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sách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hỗ</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trợ</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xã</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hội</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hóa</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công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tác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phổ</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biến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giáo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dục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luật</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theo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đó</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để</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phù</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hợp</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với</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điều</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kiện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thực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tiễn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của</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địa</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phương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giao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HĐND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tỉnh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quy</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định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cụ</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thể</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chính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sách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hỗ</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trợ</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đối</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với</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cơ</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quan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tổ</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chức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doanh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nghiệp</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cá</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nhân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tham</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gia</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thực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hiện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phổ</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biến</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giáo</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dục</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luật</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trong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phạm</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vi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địa</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phương</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62" b="1" dirty="0" err="1">
                <a:solidFill>
                  <a:srgbClr val="000000"/>
                </a:solidFill>
                <a:latin typeface="Arial" panose="020B0604020202020204" pitchFamily="34" charset="0"/>
                <a:ea typeface="Canva Sans Bold"/>
                <a:cs typeface="Arial" panose="020B0604020202020204" pitchFamily="34" charset="0"/>
                <a:sym typeface="Canva Sans Bold"/>
              </a:rPr>
              <a:t>mình</a:t>
            </a:r>
            <a:r>
              <a:rPr lang="en-US" sz="2262" b="1" dirty="0">
                <a:solidFill>
                  <a:srgbClr val="000000"/>
                </a:solidFill>
                <a:latin typeface="Arial" panose="020B0604020202020204" pitchFamily="34" charset="0"/>
                <a:ea typeface="Canva Sans Bold"/>
                <a:cs typeface="Arial" panose="020B0604020202020204" pitchFamily="34" charset="0"/>
                <a:sym typeface="Canva Sans Bold"/>
              </a:rPr>
              <a:t>. </a:t>
            </a:r>
          </a:p>
        </p:txBody>
      </p:sp>
      <p:sp>
        <p:nvSpPr>
          <p:cNvPr id="20" name="TextBox 20"/>
          <p:cNvSpPr txBox="1"/>
          <p:nvPr/>
        </p:nvSpPr>
        <p:spPr>
          <a:xfrm>
            <a:off x="4858489" y="8435433"/>
            <a:ext cx="9314794" cy="822867"/>
          </a:xfrm>
          <a:prstGeom prst="rect">
            <a:avLst/>
          </a:prstGeom>
        </p:spPr>
        <p:txBody>
          <a:bodyPr lIns="0" tIns="0" rIns="0" bIns="0" rtlCol="0" anchor="t">
            <a:spAutoFit/>
          </a:bodyPr>
          <a:lstStyle/>
          <a:p>
            <a:pPr algn="ctr">
              <a:lnSpc>
                <a:spcPts val="3334"/>
              </a:lnSpc>
              <a:spcBef>
                <a:spcPct val="0"/>
              </a:spcBef>
            </a:pPr>
            <a:r>
              <a:rPr lang="en-US" sz="2381">
                <a:solidFill>
                  <a:srgbClr val="FFFFFF"/>
                </a:solidFill>
                <a:latin typeface="Arial" panose="020B0604020202020204" pitchFamily="34" charset="0"/>
                <a:ea typeface="Canva Sans"/>
                <a:cs typeface="Arial" panose="020B0604020202020204" pitchFamily="34" charset="0"/>
                <a:sym typeface="Canva Sans"/>
              </a:rPr>
              <a:t>Trợ giúp pháp lý 01 nhiệm vụ, theo đó, giao UBND cấp tỉnh tổ chức thẩm định, đánh giá chất lượng vụ việc trợ giúp pháp lý</a:t>
            </a:r>
          </a:p>
        </p:txBody>
      </p:sp>
      <p:sp>
        <p:nvSpPr>
          <p:cNvPr id="21" name="Freeform 21"/>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2" name="Freeform 22"/>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rot="8100000">
            <a:off x="5777215" y="8325796"/>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rot="-2700000">
            <a:off x="7495978" y="7887028"/>
            <a:ext cx="5776308" cy="3366163"/>
            <a:chOff x="0" y="0"/>
            <a:chExt cx="1721191" cy="1003030"/>
          </a:xfrm>
        </p:grpSpPr>
        <p:sp>
          <p:nvSpPr>
            <p:cNvPr id="4" name="Freeform 4"/>
            <p:cNvSpPr/>
            <p:nvPr/>
          </p:nvSpPr>
          <p:spPr>
            <a:xfrm>
              <a:off x="0" y="0"/>
              <a:ext cx="1721191" cy="1003030"/>
            </a:xfrm>
            <a:custGeom>
              <a:avLst/>
              <a:gdLst/>
              <a:ahLst/>
              <a:cxnLst/>
              <a:rect l="l" t="t" r="r" b="b"/>
              <a:pathLst>
                <a:path w="1721191" h="1003030">
                  <a:moveTo>
                    <a:pt x="0" y="0"/>
                  </a:moveTo>
                  <a:lnTo>
                    <a:pt x="1721191" y="0"/>
                  </a:lnTo>
                  <a:lnTo>
                    <a:pt x="1721191" y="1003030"/>
                  </a:lnTo>
                  <a:lnTo>
                    <a:pt x="0" y="1003030"/>
                  </a:lnTo>
                  <a:close/>
                </a:path>
              </a:pathLst>
            </a:custGeom>
            <a:solidFill>
              <a:srgbClr val="FF3D00"/>
            </a:solidFill>
          </p:spPr>
          <p:txBody>
            <a:bodyPr/>
            <a:lstStyle/>
            <a:p>
              <a:endParaRPr lang="en-US"/>
            </a:p>
          </p:txBody>
        </p:sp>
        <p:sp>
          <p:nvSpPr>
            <p:cNvPr id="5" name="TextBox 5"/>
            <p:cNvSpPr txBox="1"/>
            <p:nvPr/>
          </p:nvSpPr>
          <p:spPr>
            <a:xfrm>
              <a:off x="0" y="-38100"/>
              <a:ext cx="1721191" cy="104113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700000">
            <a:off x="3826817" y="519180"/>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rot="-8100000">
            <a:off x="6709221" y="-1849237"/>
            <a:ext cx="4725925" cy="3952619"/>
            <a:chOff x="0" y="0"/>
            <a:chExt cx="1408204" cy="1177779"/>
          </a:xfrm>
        </p:grpSpPr>
        <p:sp>
          <p:nvSpPr>
            <p:cNvPr id="8" name="Freeform 8"/>
            <p:cNvSpPr/>
            <p:nvPr/>
          </p:nvSpPr>
          <p:spPr>
            <a:xfrm>
              <a:off x="0" y="0"/>
              <a:ext cx="1408204" cy="1177779"/>
            </a:xfrm>
            <a:custGeom>
              <a:avLst/>
              <a:gdLst/>
              <a:ahLst/>
              <a:cxnLst/>
              <a:rect l="l" t="t" r="r" b="b"/>
              <a:pathLst>
                <a:path w="1408204" h="1177779">
                  <a:moveTo>
                    <a:pt x="0" y="0"/>
                  </a:moveTo>
                  <a:lnTo>
                    <a:pt x="1408204" y="0"/>
                  </a:lnTo>
                  <a:lnTo>
                    <a:pt x="1408204" y="1177779"/>
                  </a:lnTo>
                  <a:lnTo>
                    <a:pt x="0" y="1177779"/>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9" name="TextBox 9"/>
            <p:cNvSpPr txBox="1"/>
            <p:nvPr/>
          </p:nvSpPr>
          <p:spPr>
            <a:xfrm>
              <a:off x="0" y="-38100"/>
              <a:ext cx="1408204" cy="1215879"/>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2700000">
            <a:off x="9562903" y="-1975037"/>
            <a:ext cx="11641929" cy="11641929"/>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3">
              <a:alphaModFix amt="58000"/>
            </a:blip>
            <a:stretch>
              <a:fillRect/>
            </a:stretch>
          </a:blipFill>
        </p:spPr>
        <p:txBody>
          <a:bodyPr/>
          <a:lstStyle/>
          <a:p>
            <a:endParaRPr lang="en-US"/>
          </a:p>
        </p:txBody>
      </p:sp>
      <p:grpSp>
        <p:nvGrpSpPr>
          <p:cNvPr id="11" name="Group 11"/>
          <p:cNvGrpSpPr/>
          <p:nvPr/>
        </p:nvGrpSpPr>
        <p:grpSpPr>
          <a:xfrm rot="-2700000">
            <a:off x="9894321" y="-1643619"/>
            <a:ext cx="10863149" cy="10863149"/>
            <a:chOff x="0" y="0"/>
            <a:chExt cx="2041549" cy="2041549"/>
          </a:xfrm>
        </p:grpSpPr>
        <p:sp>
          <p:nvSpPr>
            <p:cNvPr id="12" name="Freeform 12"/>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a:p>
          </p:txBody>
        </p:sp>
        <p:sp>
          <p:nvSpPr>
            <p:cNvPr id="13" name="TextBox 13"/>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8624254" y="-2913686"/>
            <a:ext cx="13403282" cy="13403282"/>
            <a:chOff x="0" y="0"/>
            <a:chExt cx="812800" cy="812800"/>
          </a:xfrm>
        </p:grpSpPr>
        <p:sp>
          <p:nvSpPr>
            <p:cNvPr id="15" name="Freeform 15"/>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4"/>
              <a:stretch>
                <a:fillRect l="-18597" r="-18597"/>
              </a:stretch>
            </a:blipFill>
          </p:spPr>
          <p:txBody>
            <a:bodyPr/>
            <a:lstStyle/>
            <a:p>
              <a:endParaRPr lang="en-US"/>
            </a:p>
          </p:txBody>
        </p:sp>
      </p:grpSp>
      <p:sp>
        <p:nvSpPr>
          <p:cNvPr id="16" name="Freeform 16"/>
          <p:cNvSpPr/>
          <p:nvPr/>
        </p:nvSpPr>
        <p:spPr>
          <a:xfrm rot="8100000">
            <a:off x="7965362" y="10637768"/>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2"/>
            <a:stretch>
              <a:fillRect/>
            </a:stretch>
          </a:blipFill>
        </p:spPr>
        <p:txBody>
          <a:bodyPr/>
          <a:lstStyle/>
          <a:p>
            <a:endParaRPr lang="en-US"/>
          </a:p>
        </p:txBody>
      </p:sp>
      <p:grpSp>
        <p:nvGrpSpPr>
          <p:cNvPr id="17" name="Group 17"/>
          <p:cNvGrpSpPr/>
          <p:nvPr/>
        </p:nvGrpSpPr>
        <p:grpSpPr>
          <a:xfrm rot="-2700000">
            <a:off x="10719628" y="6615897"/>
            <a:ext cx="10211745" cy="2440924"/>
            <a:chOff x="0" y="0"/>
            <a:chExt cx="3042837" cy="727333"/>
          </a:xfrm>
        </p:grpSpPr>
        <p:sp>
          <p:nvSpPr>
            <p:cNvPr id="18" name="Freeform 18"/>
            <p:cNvSpPr/>
            <p:nvPr/>
          </p:nvSpPr>
          <p:spPr>
            <a:xfrm>
              <a:off x="0" y="0"/>
              <a:ext cx="3042837" cy="727333"/>
            </a:xfrm>
            <a:custGeom>
              <a:avLst/>
              <a:gdLst/>
              <a:ahLst/>
              <a:cxnLst/>
              <a:rect l="l" t="t" r="r" b="b"/>
              <a:pathLst>
                <a:path w="3042837" h="727333">
                  <a:moveTo>
                    <a:pt x="0" y="0"/>
                  </a:moveTo>
                  <a:lnTo>
                    <a:pt x="3042837" y="0"/>
                  </a:lnTo>
                  <a:lnTo>
                    <a:pt x="3042837" y="727333"/>
                  </a:lnTo>
                  <a:lnTo>
                    <a:pt x="0" y="727333"/>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9" name="TextBox 19"/>
            <p:cNvSpPr txBox="1"/>
            <p:nvPr/>
          </p:nvSpPr>
          <p:spPr>
            <a:xfrm>
              <a:off x="0" y="-38100"/>
              <a:ext cx="3042837" cy="765433"/>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rot="8100000">
            <a:off x="13721104" y="8138017"/>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2"/>
            <a:stretch>
              <a:fillRect/>
            </a:stretch>
          </a:blipFill>
        </p:spPr>
        <p:txBody>
          <a:bodyPr/>
          <a:lstStyle/>
          <a:p>
            <a:endParaRPr lang="en-US"/>
          </a:p>
        </p:txBody>
      </p:sp>
      <p:grpSp>
        <p:nvGrpSpPr>
          <p:cNvPr id="21" name="Group 21"/>
          <p:cNvGrpSpPr/>
          <p:nvPr/>
        </p:nvGrpSpPr>
        <p:grpSpPr>
          <a:xfrm rot="-2700000">
            <a:off x="14773604" y="8138004"/>
            <a:ext cx="5641848" cy="2550578"/>
            <a:chOff x="0" y="0"/>
            <a:chExt cx="1681125" cy="760006"/>
          </a:xfrm>
        </p:grpSpPr>
        <p:sp>
          <p:nvSpPr>
            <p:cNvPr id="22" name="Freeform 22"/>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23" name="TextBox 23"/>
            <p:cNvSpPr txBox="1"/>
            <p:nvPr/>
          </p:nvSpPr>
          <p:spPr>
            <a:xfrm>
              <a:off x="0" y="-38100"/>
              <a:ext cx="1681125" cy="798106"/>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3354733" y="1679227"/>
            <a:ext cx="2166701" cy="2166701"/>
          </a:xfrm>
          <a:custGeom>
            <a:avLst/>
            <a:gdLst/>
            <a:ahLst/>
            <a:cxnLst/>
            <a:rect l="l" t="t" r="r" b="b"/>
            <a:pathLst>
              <a:path w="2166701" h="2166701">
                <a:moveTo>
                  <a:pt x="0" y="0"/>
                </a:moveTo>
                <a:lnTo>
                  <a:pt x="2166701" y="0"/>
                </a:lnTo>
                <a:lnTo>
                  <a:pt x="2166701" y="2166701"/>
                </a:lnTo>
                <a:lnTo>
                  <a:pt x="0" y="2166701"/>
                </a:lnTo>
                <a:lnTo>
                  <a:pt x="0" y="0"/>
                </a:lnTo>
                <a:close/>
              </a:path>
            </a:pathLst>
          </a:custGeom>
          <a:blipFill>
            <a:blip r:embed="rId5"/>
            <a:stretch>
              <a:fillRect/>
            </a:stretch>
          </a:blipFill>
        </p:spPr>
        <p:txBody>
          <a:bodyPr/>
          <a:lstStyle/>
          <a:p>
            <a:endParaRPr lang="en-US"/>
          </a:p>
        </p:txBody>
      </p:sp>
      <p:sp>
        <p:nvSpPr>
          <p:cNvPr id="25" name="TextBox 25"/>
          <p:cNvSpPr txBox="1"/>
          <p:nvPr/>
        </p:nvSpPr>
        <p:spPr>
          <a:xfrm>
            <a:off x="923447" y="4323311"/>
            <a:ext cx="7047568" cy="2463252"/>
          </a:xfrm>
          <a:prstGeom prst="rect">
            <a:avLst/>
          </a:prstGeom>
        </p:spPr>
        <p:txBody>
          <a:bodyPr lIns="0" tIns="0" rIns="0" bIns="0" rtlCol="0" anchor="t">
            <a:spAutoFit/>
          </a:bodyPr>
          <a:lstStyle/>
          <a:p>
            <a:pPr algn="ctr">
              <a:lnSpc>
                <a:spcPts val="9926"/>
              </a:lnSpc>
              <a:spcBef>
                <a:spcPct val="0"/>
              </a:spcBef>
            </a:pPr>
            <a:r>
              <a:rPr lang="en-US" sz="7090" b="1" dirty="0">
                <a:solidFill>
                  <a:srgbClr val="FFFFFF"/>
                </a:solidFill>
                <a:latin typeface="Arial" panose="020B0604020202020204" pitchFamily="34" charset="0"/>
                <a:ea typeface="Canva Sans Bold"/>
                <a:cs typeface="Arial" panose="020B0604020202020204" pitchFamily="34" charset="0"/>
                <a:sym typeface="Canva Sans Bold"/>
              </a:rPr>
              <a:t>MỘT SỐ </a:t>
            </a:r>
          </a:p>
          <a:p>
            <a:pPr algn="ctr">
              <a:lnSpc>
                <a:spcPts val="9926"/>
              </a:lnSpc>
              <a:spcBef>
                <a:spcPct val="0"/>
              </a:spcBef>
            </a:pPr>
            <a:r>
              <a:rPr lang="en-US" sz="7090" b="1" dirty="0">
                <a:solidFill>
                  <a:srgbClr val="FFFFFF"/>
                </a:solidFill>
                <a:latin typeface="Arial" panose="020B0604020202020204" pitchFamily="34" charset="0"/>
                <a:ea typeface="Canva Sans Bold"/>
                <a:cs typeface="Arial" panose="020B0604020202020204" pitchFamily="34" charset="0"/>
                <a:sym typeface="Canva Sans Bold"/>
              </a:rPr>
              <a:t>VẤN ĐỀ CHUNG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463792" y="1878678"/>
            <a:ext cx="19215584" cy="3915646"/>
          </a:xfrm>
          <a:custGeom>
            <a:avLst/>
            <a:gdLst/>
            <a:ahLst/>
            <a:cxnLst/>
            <a:rect l="l" t="t" r="r" b="b"/>
            <a:pathLst>
              <a:path w="19215584" h="3915646">
                <a:moveTo>
                  <a:pt x="0" y="0"/>
                </a:moveTo>
                <a:lnTo>
                  <a:pt x="19215584" y="0"/>
                </a:lnTo>
                <a:lnTo>
                  <a:pt x="19215584" y="3915646"/>
                </a:lnTo>
                <a:lnTo>
                  <a:pt x="0" y="3915646"/>
                </a:lnTo>
                <a:lnTo>
                  <a:pt x="0" y="0"/>
                </a:lnTo>
                <a:close/>
              </a:path>
            </a:pathLst>
          </a:custGeom>
          <a:blipFill>
            <a:blip r:embed="rId2"/>
            <a:stretch>
              <a:fillRect l="-103" t="-18246" r="-11669" b="-3796"/>
            </a:stretch>
          </a:blipFill>
        </p:spPr>
        <p:txBody>
          <a:bodyPr/>
          <a:lstStyle/>
          <a:p>
            <a:endParaRPr lang="en-US"/>
          </a:p>
        </p:txBody>
      </p:sp>
      <p:grpSp>
        <p:nvGrpSpPr>
          <p:cNvPr id="9" name="Group 9"/>
          <p:cNvGrpSpPr/>
          <p:nvPr/>
        </p:nvGrpSpPr>
        <p:grpSpPr>
          <a:xfrm>
            <a:off x="186961" y="1704635"/>
            <a:ext cx="3465106" cy="696174"/>
            <a:chOff x="0" y="0"/>
            <a:chExt cx="7915923" cy="1070347"/>
          </a:xfrm>
        </p:grpSpPr>
        <p:sp>
          <p:nvSpPr>
            <p:cNvPr id="10" name="Freeform 10"/>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1" name="TextBox 11"/>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phân cấp</a:t>
              </a:r>
            </a:p>
          </p:txBody>
        </p:sp>
      </p:grpSp>
      <p:sp>
        <p:nvSpPr>
          <p:cNvPr id="12" name="Freeform 12"/>
          <p:cNvSpPr/>
          <p:nvPr/>
        </p:nvSpPr>
        <p:spPr>
          <a:xfrm>
            <a:off x="904291" y="2226765"/>
            <a:ext cx="8651353" cy="8229600"/>
          </a:xfrm>
          <a:custGeom>
            <a:avLst/>
            <a:gdLst/>
            <a:ahLst/>
            <a:cxnLst/>
            <a:rect l="l" t="t" r="r" b="b"/>
            <a:pathLst>
              <a:path w="8651353" h="8229600">
                <a:moveTo>
                  <a:pt x="0" y="0"/>
                </a:moveTo>
                <a:lnTo>
                  <a:pt x="8651354" y="0"/>
                </a:lnTo>
                <a:lnTo>
                  <a:pt x="8651354" y="8229600"/>
                </a:lnTo>
                <a:lnTo>
                  <a:pt x="0" y="8229600"/>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4409465" y="1968555"/>
            <a:ext cx="10987253" cy="1194686"/>
          </a:xfrm>
          <a:prstGeom prst="rect">
            <a:avLst/>
          </a:prstGeom>
        </p:spPr>
        <p:txBody>
          <a:bodyPr lIns="0" tIns="0" rIns="0" bIns="0" rtlCol="0" anchor="t">
            <a:spAutoFit/>
          </a:bodyPr>
          <a:lstStyle/>
          <a:p>
            <a:pPr algn="ctr">
              <a:lnSpc>
                <a:spcPts val="3175"/>
              </a:lnSpc>
              <a:spcBef>
                <a:spcPct val="0"/>
              </a:spcBef>
            </a:pPr>
            <a:r>
              <a:rPr lang="en-US" sz="2268">
                <a:solidFill>
                  <a:srgbClr val="FFFFFF"/>
                </a:solidFill>
                <a:latin typeface="Arial" panose="020B0604020202020204" pitchFamily="34" charset="0"/>
                <a:ea typeface="Canva Sans"/>
                <a:cs typeface="Arial" panose="020B0604020202020204" pitchFamily="34" charset="0"/>
                <a:sym typeface="Canva Sans"/>
              </a:rPr>
              <a:t> Có 02 nhiệm vụ, thẩm quyền của Bộ trưởng Bộ Tư pháp, Bộ trưởng, Thủ trưởng cơ quan ngang bộ được phân cấp cho UBND cấp tỉnh thực hiện</a:t>
            </a:r>
          </a:p>
          <a:p>
            <a:pPr algn="ctr">
              <a:lnSpc>
                <a:spcPts val="3175"/>
              </a:lnSpc>
              <a:spcBef>
                <a:spcPct val="0"/>
              </a:spcBef>
            </a:pPr>
            <a:endParaRPr lang="en-US" sz="2268">
              <a:solidFill>
                <a:srgbClr val="FFFFFF"/>
              </a:solidFill>
              <a:latin typeface="Arial" panose="020B0604020202020204" pitchFamily="34" charset="0"/>
              <a:ea typeface="Canva Sans"/>
              <a:cs typeface="Arial" panose="020B0604020202020204" pitchFamily="34" charset="0"/>
              <a:sym typeface="Canva Sans"/>
            </a:endParaRPr>
          </a:p>
        </p:txBody>
      </p:sp>
      <p:sp>
        <p:nvSpPr>
          <p:cNvPr id="14" name="Freeform 14"/>
          <p:cNvSpPr/>
          <p:nvPr/>
        </p:nvSpPr>
        <p:spPr>
          <a:xfrm>
            <a:off x="9555645" y="2247900"/>
            <a:ext cx="8651353" cy="8229600"/>
          </a:xfrm>
          <a:custGeom>
            <a:avLst/>
            <a:gdLst/>
            <a:ahLst/>
            <a:cxnLst/>
            <a:rect l="l" t="t" r="r" b="b"/>
            <a:pathLst>
              <a:path w="8651353" h="8229600">
                <a:moveTo>
                  <a:pt x="0" y="0"/>
                </a:moveTo>
                <a:lnTo>
                  <a:pt x="8651353" y="0"/>
                </a:lnTo>
                <a:lnTo>
                  <a:pt x="8651353" y="8229600"/>
                </a:lnTo>
                <a:lnTo>
                  <a:pt x="0" y="8229600"/>
                </a:lnTo>
                <a:lnTo>
                  <a:pt x="0" y="0"/>
                </a:lnTo>
                <a:close/>
              </a:path>
            </a:pathLst>
          </a:custGeom>
          <a:blipFill>
            <a:blip r:embed="rId3"/>
            <a:stretch>
              <a:fillRect/>
            </a:stretch>
          </a:blipFill>
        </p:spPr>
        <p:txBody>
          <a:bodyPr/>
          <a:lstStyle/>
          <a:p>
            <a:endParaRPr lang="en-US"/>
          </a:p>
        </p:txBody>
      </p:sp>
      <p:sp>
        <p:nvSpPr>
          <p:cNvPr id="15" name="Freeform 15"/>
          <p:cNvSpPr/>
          <p:nvPr/>
        </p:nvSpPr>
        <p:spPr>
          <a:xfrm>
            <a:off x="8013260" y="4826173"/>
            <a:ext cx="3084769" cy="3030786"/>
          </a:xfrm>
          <a:custGeom>
            <a:avLst/>
            <a:gdLst/>
            <a:ahLst/>
            <a:cxnLst/>
            <a:rect l="l" t="t" r="r" b="b"/>
            <a:pathLst>
              <a:path w="3084769" h="3030786">
                <a:moveTo>
                  <a:pt x="0" y="0"/>
                </a:moveTo>
                <a:lnTo>
                  <a:pt x="3084769" y="0"/>
                </a:lnTo>
                <a:lnTo>
                  <a:pt x="3084769" y="3030785"/>
                </a:lnTo>
                <a:lnTo>
                  <a:pt x="0" y="30307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TextBox 16"/>
          <p:cNvSpPr txBox="1"/>
          <p:nvPr/>
        </p:nvSpPr>
        <p:spPr>
          <a:xfrm>
            <a:off x="2996570" y="4800988"/>
            <a:ext cx="4565945" cy="2836226"/>
          </a:xfrm>
          <a:prstGeom prst="rect">
            <a:avLst/>
          </a:prstGeom>
        </p:spPr>
        <p:txBody>
          <a:bodyPr lIns="0" tIns="0" rIns="0" bIns="0" rtlCol="0" anchor="t">
            <a:spAutoFit/>
          </a:bodyPr>
          <a:lstStyle/>
          <a:p>
            <a:pPr algn="just">
              <a:lnSpc>
                <a:spcPts val="3179"/>
              </a:lnSpc>
              <a:spcBef>
                <a:spcPct val="0"/>
              </a:spcBef>
            </a:pPr>
            <a:r>
              <a:rPr lang="en-US" sz="2270" dirty="0" err="1">
                <a:solidFill>
                  <a:srgbClr val="FFFFFF"/>
                </a:solidFill>
                <a:latin typeface="Arial" panose="020B0604020202020204" pitchFamily="34" charset="0"/>
                <a:ea typeface="Canva Sans"/>
                <a:cs typeface="Arial" panose="020B0604020202020204" pitchFamily="34" charset="0"/>
                <a:sym typeface="Canva Sans"/>
              </a:rPr>
              <a:t>Hỗ</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trợ</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pháp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lý</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cho</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doanh</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nghiệp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nhỏ</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và</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vừa</a:t>
            </a:r>
            <a:r>
              <a:rPr lang="en-US" sz="2270" dirty="0">
                <a:solidFill>
                  <a:srgbClr val="FFFFFF"/>
                </a:solidFill>
                <a:latin typeface="Arial" panose="020B0604020202020204" pitchFamily="34" charset="0"/>
                <a:ea typeface="Canva Sans"/>
                <a:cs typeface="Arial" panose="020B0604020202020204" pitchFamily="34" charset="0"/>
                <a:sym typeface="Canva Sans"/>
              </a:rPr>
              <a:t>: 01 </a:t>
            </a:r>
            <a:r>
              <a:rPr lang="en-US" sz="227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vụ</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theo</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đó</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giao</a:t>
            </a:r>
            <a:r>
              <a:rPr lang="en-US" sz="2270" dirty="0">
                <a:solidFill>
                  <a:srgbClr val="FFFFFF"/>
                </a:solidFill>
                <a:latin typeface="Arial" panose="020B0604020202020204" pitchFamily="34" charset="0"/>
                <a:ea typeface="Canva Sans"/>
                <a:cs typeface="Arial" panose="020B0604020202020204" pitchFamily="34" charset="0"/>
                <a:sym typeface="Canva Sans"/>
              </a:rPr>
              <a:t> UBND </a:t>
            </a:r>
            <a:r>
              <a:rPr lang="en-US" sz="2270" dirty="0" err="1">
                <a:solidFill>
                  <a:srgbClr val="FFFFFF"/>
                </a:solidFill>
                <a:latin typeface="Arial" panose="020B0604020202020204" pitchFamily="34" charset="0"/>
                <a:ea typeface="Canva Sans"/>
                <a:cs typeface="Arial" panose="020B0604020202020204" pitchFamily="34" charset="0"/>
                <a:sym typeface="Canva Sans"/>
              </a:rPr>
              <a:t>cấp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tỉnh</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công</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bố</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công</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khai</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mạng</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lưới</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tư</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vấn</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viên</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pháp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luật</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đồng</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thời</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giao</a:t>
            </a:r>
            <a:r>
              <a:rPr lang="en-US" sz="2270" dirty="0">
                <a:solidFill>
                  <a:srgbClr val="FFFFFF"/>
                </a:solidFill>
                <a:latin typeface="Arial" panose="020B0604020202020204" pitchFamily="34" charset="0"/>
                <a:ea typeface="Canva Sans"/>
                <a:cs typeface="Arial" panose="020B0604020202020204" pitchFamily="34" charset="0"/>
                <a:sym typeface="Canva Sans"/>
              </a:rPr>
              <a:t> UBND </a:t>
            </a:r>
            <a:r>
              <a:rPr lang="en-US" sz="2270" dirty="0" err="1">
                <a:solidFill>
                  <a:srgbClr val="FFFFFF"/>
                </a:solidFill>
                <a:latin typeface="Arial" panose="020B0604020202020204" pitchFamily="34" charset="0"/>
                <a:ea typeface="Canva Sans"/>
                <a:cs typeface="Arial" panose="020B0604020202020204" pitchFamily="34" charset="0"/>
                <a:sym typeface="Canva Sans"/>
              </a:rPr>
              <a:t>cấp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tỉnh</a:t>
            </a:r>
            <a:r>
              <a:rPr lang="en-US" sz="2270" dirty="0">
                <a:solidFill>
                  <a:srgbClr val="FFFFFF"/>
                </a:solidFill>
                <a:latin typeface="Arial" panose="020B0604020202020204" pitchFamily="34" charset="0"/>
                <a:ea typeface="Canva Sans"/>
                <a:cs typeface="Arial" panose="020B0604020202020204" pitchFamily="34" charset="0"/>
                <a:sym typeface="Canva Sans"/>
              </a:rPr>
              <a:t> ban </a:t>
            </a:r>
            <a:r>
              <a:rPr lang="en-US" sz="2270" dirty="0" err="1">
                <a:solidFill>
                  <a:srgbClr val="FFFFFF"/>
                </a:solidFill>
                <a:latin typeface="Arial" panose="020B0604020202020204" pitchFamily="34" charset="0"/>
                <a:ea typeface="Canva Sans"/>
                <a:cs typeface="Arial" panose="020B0604020202020204" pitchFamily="34" charset="0"/>
                <a:sym typeface="Canva Sans"/>
              </a:rPr>
              <a:t>hành</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trình</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tự</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thủ</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tục</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hỗ</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trợ</a:t>
            </a:r>
            <a:r>
              <a:rPr lang="en-US" sz="2270" dirty="0">
                <a:solidFill>
                  <a:srgbClr val="FFFFFF"/>
                </a:solidFill>
                <a:latin typeface="Arial" panose="020B0604020202020204" pitchFamily="34" charset="0"/>
                <a:ea typeface="Canva Sans"/>
                <a:cs typeface="Arial" panose="020B0604020202020204" pitchFamily="34" charset="0"/>
                <a:sym typeface="Canva Sans"/>
              </a:rPr>
              <a:t> chi </a:t>
            </a:r>
            <a:r>
              <a:rPr lang="en-US" sz="2270" dirty="0" err="1">
                <a:solidFill>
                  <a:srgbClr val="FFFFFF"/>
                </a:solidFill>
                <a:latin typeface="Arial" panose="020B0604020202020204" pitchFamily="34" charset="0"/>
                <a:ea typeface="Canva Sans"/>
                <a:cs typeface="Arial" panose="020B0604020202020204" pitchFamily="34" charset="0"/>
                <a:sym typeface="Canva Sans"/>
              </a:rPr>
              <a:t>phí</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tư</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vấn</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pháp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luật</a:t>
            </a:r>
            <a:endParaRPr lang="en-US" sz="2270"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7" name="TextBox 17"/>
          <p:cNvSpPr txBox="1"/>
          <p:nvPr/>
        </p:nvSpPr>
        <p:spPr>
          <a:xfrm>
            <a:off x="11598349" y="5187260"/>
            <a:ext cx="4565945" cy="1605119"/>
          </a:xfrm>
          <a:prstGeom prst="rect">
            <a:avLst/>
          </a:prstGeom>
        </p:spPr>
        <p:txBody>
          <a:bodyPr lIns="0" tIns="0" rIns="0" bIns="0" rtlCol="0" anchor="t">
            <a:spAutoFit/>
          </a:bodyPr>
          <a:lstStyle/>
          <a:p>
            <a:pPr algn="just">
              <a:lnSpc>
                <a:spcPts val="3179"/>
              </a:lnSpc>
              <a:spcBef>
                <a:spcPct val="0"/>
              </a:spcBef>
            </a:pPr>
            <a:r>
              <a:rPr lang="en-US" sz="2270">
                <a:solidFill>
                  <a:srgbClr val="FFFFFF"/>
                </a:solidFill>
                <a:latin typeface="Arial" panose="020B0604020202020204" pitchFamily="34" charset="0"/>
                <a:ea typeface="Canva Sans"/>
                <a:cs typeface="Arial" panose="020B0604020202020204" pitchFamily="34" charset="0"/>
                <a:sym typeface="Canva Sans"/>
              </a:rPr>
              <a:t>Trợ giúp pháp lý: 01 nhiệm vụ, theo đó, giao Chủ tịch UBND cấp tỉnh cấp phôi thẻ cộng tác viên trợ giúp pháp lý</a:t>
            </a:r>
          </a:p>
        </p:txBody>
      </p:sp>
      <p:sp>
        <p:nvSpPr>
          <p:cNvPr id="18" name="Freeform 18"/>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Freeform 19"/>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Freeform 20"/>
          <p:cNvSpPr/>
          <p:nvPr/>
        </p:nvSpPr>
        <p:spPr>
          <a:xfrm rot="8377621" flipH="1" flipV="1">
            <a:off x="10524432" y="5209214"/>
            <a:ext cx="14063641" cy="5378432"/>
          </a:xfrm>
          <a:custGeom>
            <a:avLst/>
            <a:gdLst/>
            <a:ahLst/>
            <a:cxnLst/>
            <a:rect l="l" t="t" r="r" b="b"/>
            <a:pathLst>
              <a:path w="14063641" h="5378432">
                <a:moveTo>
                  <a:pt x="14063640" y="5378433"/>
                </a:moveTo>
                <a:lnTo>
                  <a:pt x="0" y="5378433"/>
                </a:lnTo>
                <a:lnTo>
                  <a:pt x="0" y="0"/>
                </a:lnTo>
                <a:lnTo>
                  <a:pt x="14063640" y="0"/>
                </a:lnTo>
                <a:lnTo>
                  <a:pt x="14063640" y="5378433"/>
                </a:lnTo>
                <a:close/>
              </a:path>
            </a:pathLst>
          </a:custGeom>
          <a:blipFill>
            <a:blip r:embed="rId8">
              <a:extLst>
                <a:ext uri="{96DAC541-7B7A-43D3-8B79-37D633B846F1}">
                  <asvg:svgBlip xmlns:asvg="http://schemas.microsoft.com/office/drawing/2016/SVG/main" xmlns="" r:embed="rId9"/>
                </a:ext>
              </a:extLst>
            </a:blip>
            <a:stretch>
              <a:fillRect t="-79322" b="-82160"/>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solidFill>
                  <a:prstClr val="black"/>
                </a:solidFill>
              </a:endParaRPr>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solidFill>
                  <a:prstClr val="black"/>
                </a:solidFill>
              </a:endParaRPr>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463792" y="1878678"/>
            <a:ext cx="19215584" cy="3915646"/>
          </a:xfrm>
          <a:custGeom>
            <a:avLst/>
            <a:gdLst/>
            <a:ahLst/>
            <a:cxnLst/>
            <a:rect l="l" t="t" r="r" b="b"/>
            <a:pathLst>
              <a:path w="19215584" h="3915646">
                <a:moveTo>
                  <a:pt x="0" y="0"/>
                </a:moveTo>
                <a:lnTo>
                  <a:pt x="19215584" y="0"/>
                </a:lnTo>
                <a:lnTo>
                  <a:pt x="19215584" y="3915646"/>
                </a:lnTo>
                <a:lnTo>
                  <a:pt x="0" y="3915646"/>
                </a:lnTo>
                <a:lnTo>
                  <a:pt x="0" y="0"/>
                </a:lnTo>
                <a:close/>
              </a:path>
            </a:pathLst>
          </a:custGeom>
          <a:blipFill>
            <a:blip r:embed="rId2"/>
            <a:stretch>
              <a:fillRect l="-103" t="-18246" r="-11669" b="-3796"/>
            </a:stretch>
          </a:blipFill>
        </p:spPr>
        <p:txBody>
          <a:bodyPr/>
          <a:lstStyle/>
          <a:p>
            <a:endParaRPr lang="en-US">
              <a:solidFill>
                <a:prstClr val="black"/>
              </a:solidFill>
            </a:endParaRPr>
          </a:p>
        </p:txBody>
      </p:sp>
      <p:grpSp>
        <p:nvGrpSpPr>
          <p:cNvPr id="9" name="Group 9"/>
          <p:cNvGrpSpPr/>
          <p:nvPr/>
        </p:nvGrpSpPr>
        <p:grpSpPr>
          <a:xfrm>
            <a:off x="186961" y="1704635"/>
            <a:ext cx="3465106" cy="696174"/>
            <a:chOff x="0" y="0"/>
            <a:chExt cx="7915923" cy="1070347"/>
          </a:xfrm>
        </p:grpSpPr>
        <p:sp>
          <p:nvSpPr>
            <p:cNvPr id="10" name="Freeform 10"/>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solidFill>
                  <a:prstClr val="black"/>
                </a:solidFill>
              </a:endParaRPr>
            </a:p>
          </p:txBody>
        </p:sp>
        <p:sp>
          <p:nvSpPr>
            <p:cNvPr id="11" name="TextBox 11"/>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phân cấp</a:t>
              </a:r>
            </a:p>
          </p:txBody>
        </p:sp>
      </p:grpSp>
      <p:sp>
        <p:nvSpPr>
          <p:cNvPr id="12" name="Freeform 12"/>
          <p:cNvSpPr/>
          <p:nvPr/>
        </p:nvSpPr>
        <p:spPr>
          <a:xfrm>
            <a:off x="904291" y="2226765"/>
            <a:ext cx="8651353" cy="8229600"/>
          </a:xfrm>
          <a:custGeom>
            <a:avLst/>
            <a:gdLst/>
            <a:ahLst/>
            <a:cxnLst/>
            <a:rect l="l" t="t" r="r" b="b"/>
            <a:pathLst>
              <a:path w="8651353" h="8229600">
                <a:moveTo>
                  <a:pt x="0" y="0"/>
                </a:moveTo>
                <a:lnTo>
                  <a:pt x="8651354" y="0"/>
                </a:lnTo>
                <a:lnTo>
                  <a:pt x="8651354" y="8229600"/>
                </a:lnTo>
                <a:lnTo>
                  <a:pt x="0" y="8229600"/>
                </a:lnTo>
                <a:lnTo>
                  <a:pt x="0" y="0"/>
                </a:lnTo>
                <a:close/>
              </a:path>
            </a:pathLst>
          </a:custGeom>
          <a:blipFill>
            <a:blip r:embed="rId3"/>
            <a:stretch>
              <a:fillRect/>
            </a:stretch>
          </a:blipFill>
        </p:spPr>
        <p:txBody>
          <a:bodyPr/>
          <a:lstStyle/>
          <a:p>
            <a:endParaRPr lang="en-US" dirty="0">
              <a:solidFill>
                <a:prstClr val="black"/>
              </a:solidFill>
            </a:endParaRPr>
          </a:p>
        </p:txBody>
      </p:sp>
      <p:sp>
        <p:nvSpPr>
          <p:cNvPr id="13" name="TextBox 13"/>
          <p:cNvSpPr txBox="1"/>
          <p:nvPr/>
        </p:nvSpPr>
        <p:spPr>
          <a:xfrm>
            <a:off x="4409465" y="1968555"/>
            <a:ext cx="10987253" cy="1231106"/>
          </a:xfrm>
          <a:prstGeom prst="rect">
            <a:avLst/>
          </a:prstGeom>
        </p:spPr>
        <p:txBody>
          <a:bodyPr lIns="0" tIns="0" rIns="0" bIns="0" rtlCol="0" anchor="t">
            <a:spAutoFit/>
          </a:bodyPr>
          <a:lstStyle/>
          <a:p>
            <a:pPr algn="ctr">
              <a:lnSpc>
                <a:spcPts val="3175"/>
              </a:lnSpc>
              <a:spcBef>
                <a:spcPct val="0"/>
              </a:spcBef>
            </a:pP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Có</a:t>
            </a:r>
            <a:r>
              <a:rPr lang="en-US" sz="2268" dirty="0">
                <a:solidFill>
                  <a:srgbClr val="FFFFFF"/>
                </a:solidFill>
                <a:latin typeface="Arial" panose="020B0604020202020204" pitchFamily="34" charset="0"/>
                <a:ea typeface="Canva Sans"/>
                <a:cs typeface="Arial" panose="020B0604020202020204" pitchFamily="34" charset="0"/>
                <a:sym typeface="Canva Sans"/>
              </a:rPr>
              <a:t> 33 </a:t>
            </a:r>
            <a:r>
              <a:rPr lang="en-US" sz="2268"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vụ</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thẩm</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của</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Bộ</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trưởng</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Bộ</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Tư</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pháp</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phân</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cấp</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cho</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các</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đơn</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vị</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thuộc</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Bộ</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trong</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các</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lĩnh</a:t>
            </a:r>
            <a:r>
              <a:rPr lang="en-US" sz="2268" dirty="0">
                <a:solidFill>
                  <a:srgbClr val="FFFFFF"/>
                </a:solidFill>
                <a:latin typeface="Arial" panose="020B0604020202020204" pitchFamily="34" charset="0"/>
                <a:ea typeface="Canva Sans"/>
                <a:cs typeface="Arial" panose="020B0604020202020204" pitchFamily="34" charset="0"/>
                <a:sym typeface="Canva Sans"/>
              </a:rPr>
              <a:t> </a:t>
            </a:r>
            <a:r>
              <a:rPr lang="en-US" sz="2268" dirty="0" err="1">
                <a:solidFill>
                  <a:srgbClr val="FFFFFF"/>
                </a:solidFill>
                <a:latin typeface="Arial" panose="020B0604020202020204" pitchFamily="34" charset="0"/>
                <a:ea typeface="Canva Sans"/>
                <a:cs typeface="Arial" panose="020B0604020202020204" pitchFamily="34" charset="0"/>
                <a:sym typeface="Canva Sans"/>
              </a:rPr>
              <a:t>vực</a:t>
            </a:r>
            <a:r>
              <a:rPr lang="en-US" sz="2268" dirty="0">
                <a:solidFill>
                  <a:srgbClr val="FFFFFF"/>
                </a:solidFill>
                <a:latin typeface="Arial" panose="020B0604020202020204" pitchFamily="34" charset="0"/>
                <a:ea typeface="Canva Sans"/>
                <a:cs typeface="Arial" panose="020B0604020202020204" pitchFamily="34" charset="0"/>
                <a:sym typeface="Canva Sans"/>
              </a:rPr>
              <a:t>:</a:t>
            </a:r>
          </a:p>
          <a:p>
            <a:pPr algn="ctr">
              <a:lnSpc>
                <a:spcPts val="3175"/>
              </a:lnSpc>
              <a:spcBef>
                <a:spcPct val="0"/>
              </a:spcBef>
            </a:pPr>
            <a:endParaRPr lang="en-US" sz="2268"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4" name="Freeform 14"/>
          <p:cNvSpPr/>
          <p:nvPr/>
        </p:nvSpPr>
        <p:spPr>
          <a:xfrm>
            <a:off x="9555645" y="2247900"/>
            <a:ext cx="8651353" cy="8229600"/>
          </a:xfrm>
          <a:custGeom>
            <a:avLst/>
            <a:gdLst/>
            <a:ahLst/>
            <a:cxnLst/>
            <a:rect l="l" t="t" r="r" b="b"/>
            <a:pathLst>
              <a:path w="8651353" h="8229600">
                <a:moveTo>
                  <a:pt x="0" y="0"/>
                </a:moveTo>
                <a:lnTo>
                  <a:pt x="8651353" y="0"/>
                </a:lnTo>
                <a:lnTo>
                  <a:pt x="8651353" y="8229600"/>
                </a:lnTo>
                <a:lnTo>
                  <a:pt x="0" y="8229600"/>
                </a:lnTo>
                <a:lnTo>
                  <a:pt x="0" y="0"/>
                </a:lnTo>
                <a:close/>
              </a:path>
            </a:pathLst>
          </a:custGeom>
          <a:blipFill>
            <a:blip r:embed="rId3"/>
            <a:stretch>
              <a:fillRect/>
            </a:stretch>
          </a:blipFill>
        </p:spPr>
        <p:txBody>
          <a:bodyPr/>
          <a:lstStyle/>
          <a:p>
            <a:endParaRPr lang="en-US">
              <a:solidFill>
                <a:prstClr val="black"/>
              </a:solidFill>
            </a:endParaRPr>
          </a:p>
        </p:txBody>
      </p:sp>
      <p:sp>
        <p:nvSpPr>
          <p:cNvPr id="15" name="Freeform 15"/>
          <p:cNvSpPr/>
          <p:nvPr/>
        </p:nvSpPr>
        <p:spPr>
          <a:xfrm>
            <a:off x="8013260" y="4826173"/>
            <a:ext cx="3084769" cy="3030786"/>
          </a:xfrm>
          <a:custGeom>
            <a:avLst/>
            <a:gdLst/>
            <a:ahLst/>
            <a:cxnLst/>
            <a:rect l="l" t="t" r="r" b="b"/>
            <a:pathLst>
              <a:path w="3084769" h="3030786">
                <a:moveTo>
                  <a:pt x="0" y="0"/>
                </a:moveTo>
                <a:lnTo>
                  <a:pt x="3084769" y="0"/>
                </a:lnTo>
                <a:lnTo>
                  <a:pt x="3084769" y="3030785"/>
                </a:lnTo>
                <a:lnTo>
                  <a:pt x="0" y="30307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solidFill>
                <a:prstClr val="black"/>
              </a:solidFill>
            </a:endParaRPr>
          </a:p>
        </p:txBody>
      </p:sp>
      <p:sp>
        <p:nvSpPr>
          <p:cNvPr id="17" name="TextBox 17"/>
          <p:cNvSpPr txBox="1"/>
          <p:nvPr/>
        </p:nvSpPr>
        <p:spPr>
          <a:xfrm>
            <a:off x="11598349" y="5187260"/>
            <a:ext cx="4565945" cy="1231106"/>
          </a:xfrm>
          <a:prstGeom prst="rect">
            <a:avLst/>
          </a:prstGeom>
        </p:spPr>
        <p:txBody>
          <a:bodyPr lIns="0" tIns="0" rIns="0" bIns="0" rtlCol="0" anchor="t">
            <a:spAutoFit/>
          </a:bodyPr>
          <a:lstStyle/>
          <a:p>
            <a:pPr marL="342900" indent="-342900" algn="just">
              <a:lnSpc>
                <a:spcPts val="3179"/>
              </a:lnSpc>
              <a:spcBef>
                <a:spcPct val="0"/>
              </a:spcBef>
              <a:buFontTx/>
              <a:buChar char="-"/>
            </a:pPr>
            <a:r>
              <a:rPr lang="en-US" sz="2270" dirty="0" err="1" smtClean="0">
                <a:solidFill>
                  <a:srgbClr val="FFFFFF"/>
                </a:solidFill>
                <a:latin typeface="Arial" panose="020B0604020202020204" pitchFamily="34" charset="0"/>
                <a:ea typeface="Canva Sans"/>
                <a:cs typeface="Arial" panose="020B0604020202020204" pitchFamily="34" charset="0"/>
                <a:sym typeface="Canva Sans"/>
              </a:rPr>
              <a:t>Phổ</a:t>
            </a:r>
            <a:r>
              <a:rPr lang="en-US" sz="2270" dirty="0" smtClean="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biến</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giáo</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dục</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pháp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luật</a:t>
            </a:r>
            <a:r>
              <a:rPr lang="en-US" sz="2270" dirty="0">
                <a:solidFill>
                  <a:srgbClr val="FFFFFF"/>
                </a:solidFill>
                <a:latin typeface="Arial" panose="020B0604020202020204" pitchFamily="34" charset="0"/>
                <a:ea typeface="Canva Sans"/>
                <a:cs typeface="Arial" panose="020B0604020202020204" pitchFamily="34" charset="0"/>
                <a:sym typeface="Canva Sans"/>
              </a:rPr>
              <a:t>: 02 </a:t>
            </a:r>
            <a:r>
              <a:rPr lang="en-US" sz="227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vụ</a:t>
            </a:r>
            <a:endParaRPr lang="en-US" sz="2270" dirty="0">
              <a:solidFill>
                <a:srgbClr val="FFFFFF"/>
              </a:solidFill>
              <a:latin typeface="Arial" panose="020B0604020202020204" pitchFamily="34" charset="0"/>
              <a:ea typeface="Canva Sans"/>
              <a:cs typeface="Arial" panose="020B0604020202020204" pitchFamily="34" charset="0"/>
              <a:sym typeface="Canva Sans"/>
            </a:endParaRPr>
          </a:p>
          <a:p>
            <a:pPr marL="342900" indent="-342900" algn="just">
              <a:lnSpc>
                <a:spcPts val="3179"/>
              </a:lnSpc>
              <a:spcBef>
                <a:spcPct val="0"/>
              </a:spcBef>
              <a:buFontTx/>
              <a:buChar char="-"/>
            </a:pPr>
            <a:r>
              <a:rPr lang="en-US" sz="2270" dirty="0" err="1">
                <a:solidFill>
                  <a:srgbClr val="FFFFFF"/>
                </a:solidFill>
                <a:latin typeface="Arial" panose="020B0604020202020204" pitchFamily="34" charset="0"/>
                <a:ea typeface="Canva Sans"/>
                <a:cs typeface="Arial" panose="020B0604020202020204" pitchFamily="34" charset="0"/>
                <a:sym typeface="Canva Sans"/>
              </a:rPr>
              <a:t>Trợ</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giúp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pháp</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lý</a:t>
            </a:r>
            <a:r>
              <a:rPr lang="en-US" sz="2270" dirty="0">
                <a:solidFill>
                  <a:srgbClr val="FFFFFF"/>
                </a:solidFill>
                <a:latin typeface="Arial" panose="020B0604020202020204" pitchFamily="34" charset="0"/>
                <a:ea typeface="Canva Sans"/>
                <a:cs typeface="Arial" panose="020B0604020202020204" pitchFamily="34" charset="0"/>
                <a:sym typeface="Canva Sans"/>
              </a:rPr>
              <a:t>: 01 </a:t>
            </a:r>
            <a:r>
              <a:rPr lang="en-US" sz="227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vụ</a:t>
            </a:r>
            <a:endParaRPr lang="en-US" sz="2270"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8" name="Freeform 18"/>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solidFill>
                <a:prstClr val="black"/>
              </a:solidFill>
            </a:endParaRPr>
          </a:p>
        </p:txBody>
      </p:sp>
      <p:sp>
        <p:nvSpPr>
          <p:cNvPr id="19" name="Freeform 19"/>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solidFill>
                <a:prstClr val="black"/>
              </a:solidFill>
            </a:endParaRPr>
          </a:p>
        </p:txBody>
      </p:sp>
      <p:sp>
        <p:nvSpPr>
          <p:cNvPr id="20" name="Freeform 20"/>
          <p:cNvSpPr/>
          <p:nvPr/>
        </p:nvSpPr>
        <p:spPr>
          <a:xfrm rot="8377621" flipH="1" flipV="1">
            <a:off x="10524432" y="5209214"/>
            <a:ext cx="14063641" cy="5378432"/>
          </a:xfrm>
          <a:custGeom>
            <a:avLst/>
            <a:gdLst/>
            <a:ahLst/>
            <a:cxnLst/>
            <a:rect l="l" t="t" r="r" b="b"/>
            <a:pathLst>
              <a:path w="14063641" h="5378432">
                <a:moveTo>
                  <a:pt x="14063640" y="5378433"/>
                </a:moveTo>
                <a:lnTo>
                  <a:pt x="0" y="5378433"/>
                </a:lnTo>
                <a:lnTo>
                  <a:pt x="0" y="0"/>
                </a:lnTo>
                <a:lnTo>
                  <a:pt x="14063640" y="0"/>
                </a:lnTo>
                <a:lnTo>
                  <a:pt x="14063640" y="5378433"/>
                </a:lnTo>
                <a:close/>
              </a:path>
            </a:pathLst>
          </a:custGeom>
          <a:blipFill>
            <a:blip r:embed="rId8">
              <a:extLst>
                <a:ext uri="{96DAC541-7B7A-43D3-8B79-37D633B846F1}">
                  <asvg:svgBlip xmlns:asvg="http://schemas.microsoft.com/office/drawing/2016/SVG/main" xmlns="" r:embed="rId9"/>
                </a:ext>
              </a:extLst>
            </a:blip>
            <a:stretch>
              <a:fillRect t="-79322" b="-82160"/>
            </a:stretch>
          </a:blipFill>
        </p:spPr>
        <p:txBody>
          <a:bodyPr/>
          <a:lstStyle/>
          <a:p>
            <a:endParaRPr lang="en-US">
              <a:solidFill>
                <a:prstClr val="black"/>
              </a:solidFill>
            </a:endParaRPr>
          </a:p>
        </p:txBody>
      </p:sp>
      <p:sp>
        <p:nvSpPr>
          <p:cNvPr id="21" name="TextBox 17"/>
          <p:cNvSpPr txBox="1"/>
          <p:nvPr/>
        </p:nvSpPr>
        <p:spPr>
          <a:xfrm>
            <a:off x="2983280" y="5146964"/>
            <a:ext cx="4565945" cy="2462213"/>
          </a:xfrm>
          <a:prstGeom prst="rect">
            <a:avLst/>
          </a:prstGeom>
        </p:spPr>
        <p:txBody>
          <a:bodyPr lIns="0" tIns="0" rIns="0" bIns="0" rtlCol="0" anchor="t">
            <a:spAutoFit/>
          </a:bodyPr>
          <a:lstStyle/>
          <a:p>
            <a:pPr marL="342900" indent="-342900" algn="just">
              <a:lnSpc>
                <a:spcPts val="3179"/>
              </a:lnSpc>
              <a:spcBef>
                <a:spcPct val="0"/>
              </a:spcBef>
              <a:buFontTx/>
              <a:buChar char="-"/>
            </a:pPr>
            <a:r>
              <a:rPr lang="en-US" sz="2270" dirty="0" err="1" smtClean="0">
                <a:solidFill>
                  <a:srgbClr val="FFFFFF"/>
                </a:solidFill>
                <a:latin typeface="Arial" panose="020B0604020202020204" pitchFamily="34" charset="0"/>
                <a:ea typeface="Canva Sans"/>
                <a:cs typeface="Arial" panose="020B0604020202020204" pitchFamily="34" charset="0"/>
                <a:sym typeface="Canva Sans"/>
              </a:rPr>
              <a:t>Nuôi</a:t>
            </a:r>
            <a:r>
              <a:rPr lang="en-US" sz="2270" dirty="0" smtClean="0">
                <a:solidFill>
                  <a:srgbClr val="FFFFFF"/>
                </a:solidFill>
                <a:latin typeface="Arial" panose="020B0604020202020204" pitchFamily="34" charset="0"/>
                <a:ea typeface="Canva Sans"/>
                <a:cs typeface="Arial" panose="020B0604020202020204" pitchFamily="34" charset="0"/>
                <a:sym typeface="Canva Sans"/>
              </a:rPr>
              <a:t> </a:t>
            </a:r>
            <a:r>
              <a:rPr lang="en-US" sz="2270" dirty="0">
                <a:solidFill>
                  <a:srgbClr val="FFFFFF"/>
                </a:solidFill>
                <a:latin typeface="Arial" panose="020B0604020202020204" pitchFamily="34" charset="0"/>
                <a:ea typeface="Canva Sans"/>
                <a:cs typeface="Arial" panose="020B0604020202020204" pitchFamily="34" charset="0"/>
                <a:sym typeface="Canva Sans"/>
              </a:rPr>
              <a:t>con </a:t>
            </a:r>
            <a:r>
              <a:rPr lang="en-US" sz="2270" dirty="0" err="1">
                <a:solidFill>
                  <a:srgbClr val="FFFFFF"/>
                </a:solidFill>
                <a:latin typeface="Arial" panose="020B0604020202020204" pitchFamily="34" charset="0"/>
                <a:ea typeface="Canva Sans"/>
                <a:cs typeface="Arial" panose="020B0604020202020204" pitchFamily="34" charset="0"/>
                <a:sym typeface="Canva Sans"/>
              </a:rPr>
              <a:t>nuôi</a:t>
            </a:r>
            <a:r>
              <a:rPr lang="en-US" sz="2270" dirty="0">
                <a:solidFill>
                  <a:srgbClr val="FFFFFF"/>
                </a:solidFill>
                <a:latin typeface="Arial" panose="020B0604020202020204" pitchFamily="34" charset="0"/>
                <a:ea typeface="Canva Sans"/>
                <a:cs typeface="Arial" panose="020B0604020202020204" pitchFamily="34" charset="0"/>
                <a:sym typeface="Canva Sans"/>
              </a:rPr>
              <a:t>: 22 </a:t>
            </a:r>
            <a:r>
              <a:rPr lang="en-US" sz="227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vụ</a:t>
            </a:r>
            <a:endParaRPr lang="en-US" sz="2270" dirty="0">
              <a:solidFill>
                <a:srgbClr val="FFFFFF"/>
              </a:solidFill>
              <a:latin typeface="Arial" panose="020B0604020202020204" pitchFamily="34" charset="0"/>
              <a:ea typeface="Canva Sans"/>
              <a:cs typeface="Arial" panose="020B0604020202020204" pitchFamily="34" charset="0"/>
              <a:sym typeface="Canva Sans"/>
            </a:endParaRPr>
          </a:p>
          <a:p>
            <a:pPr marL="342900" indent="-342900" algn="just">
              <a:lnSpc>
                <a:spcPts val="3179"/>
              </a:lnSpc>
              <a:spcBef>
                <a:spcPct val="0"/>
              </a:spcBef>
              <a:buFontTx/>
              <a:buChar char="-"/>
            </a:pPr>
            <a:r>
              <a:rPr lang="en-US" sz="2270" dirty="0" err="1">
                <a:solidFill>
                  <a:srgbClr val="FFFFFF"/>
                </a:solidFill>
                <a:latin typeface="Arial" panose="020B0604020202020204" pitchFamily="34" charset="0"/>
                <a:ea typeface="Canva Sans"/>
                <a:cs typeface="Arial" panose="020B0604020202020204" pitchFamily="34" charset="0"/>
                <a:sym typeface="Canva Sans"/>
              </a:rPr>
              <a:t>Quốc</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tịch</a:t>
            </a:r>
            <a:r>
              <a:rPr lang="en-US" sz="2270" dirty="0">
                <a:solidFill>
                  <a:srgbClr val="FFFFFF"/>
                </a:solidFill>
                <a:latin typeface="Arial" panose="020B0604020202020204" pitchFamily="34" charset="0"/>
                <a:ea typeface="Canva Sans"/>
                <a:cs typeface="Arial" panose="020B0604020202020204" pitchFamily="34" charset="0"/>
                <a:sym typeface="Canva Sans"/>
              </a:rPr>
              <a:t>: 05 </a:t>
            </a:r>
            <a:r>
              <a:rPr lang="en-US" sz="227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smtClean="0">
                <a:solidFill>
                  <a:srgbClr val="FFFFFF"/>
                </a:solidFill>
                <a:latin typeface="Arial" panose="020B0604020202020204" pitchFamily="34" charset="0"/>
                <a:ea typeface="Canva Sans"/>
                <a:cs typeface="Arial" panose="020B0604020202020204" pitchFamily="34" charset="0"/>
                <a:sym typeface="Canva Sans"/>
              </a:rPr>
              <a:t>vụ</a:t>
            </a:r>
            <a:endParaRPr lang="en-US" sz="2270" dirty="0" smtClean="0">
              <a:solidFill>
                <a:srgbClr val="FFFFFF"/>
              </a:solidFill>
              <a:latin typeface="Arial" panose="020B0604020202020204" pitchFamily="34" charset="0"/>
              <a:ea typeface="Canva Sans"/>
              <a:cs typeface="Arial" panose="020B0604020202020204" pitchFamily="34" charset="0"/>
              <a:sym typeface="Canva Sans"/>
            </a:endParaRPr>
          </a:p>
          <a:p>
            <a:pPr marL="342900" indent="-342900" algn="just">
              <a:lnSpc>
                <a:spcPts val="3179"/>
              </a:lnSpc>
              <a:spcBef>
                <a:spcPct val="0"/>
              </a:spcBef>
              <a:buFontTx/>
              <a:buChar char="-"/>
            </a:pPr>
            <a:r>
              <a:rPr lang="en-US" sz="2270" dirty="0" err="1">
                <a:solidFill>
                  <a:srgbClr val="FFFFFF"/>
                </a:solidFill>
                <a:latin typeface="Arial" panose="020B0604020202020204" pitchFamily="34" charset="0"/>
                <a:ea typeface="Canva Sans"/>
                <a:cs typeface="Arial" panose="020B0604020202020204" pitchFamily="34" charset="0"/>
                <a:sym typeface="Canva Sans"/>
              </a:rPr>
              <a:t>Kiểm</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tra</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xử</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lý</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VBQPPL</a:t>
            </a:r>
            <a:r>
              <a:rPr lang="en-US" sz="2270" dirty="0">
                <a:solidFill>
                  <a:srgbClr val="FFFFFF"/>
                </a:solidFill>
                <a:latin typeface="Arial" panose="020B0604020202020204" pitchFamily="34" charset="0"/>
                <a:ea typeface="Canva Sans"/>
                <a:cs typeface="Arial" panose="020B0604020202020204" pitchFamily="34" charset="0"/>
                <a:sym typeface="Canva Sans"/>
              </a:rPr>
              <a:t>: 03 </a:t>
            </a:r>
            <a:r>
              <a:rPr lang="en-US" sz="227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270" dirty="0">
                <a:solidFill>
                  <a:srgbClr val="FFFFFF"/>
                </a:solidFill>
                <a:latin typeface="Arial" panose="020B0604020202020204" pitchFamily="34" charset="0"/>
                <a:ea typeface="Canva Sans"/>
                <a:cs typeface="Arial" panose="020B0604020202020204" pitchFamily="34" charset="0"/>
                <a:sym typeface="Canva Sans"/>
              </a:rPr>
              <a:t> </a:t>
            </a:r>
            <a:r>
              <a:rPr lang="en-US" sz="2270" dirty="0" err="1">
                <a:solidFill>
                  <a:srgbClr val="FFFFFF"/>
                </a:solidFill>
                <a:latin typeface="Arial" panose="020B0604020202020204" pitchFamily="34" charset="0"/>
                <a:ea typeface="Canva Sans"/>
                <a:cs typeface="Arial" panose="020B0604020202020204" pitchFamily="34" charset="0"/>
                <a:sym typeface="Canva Sans"/>
              </a:rPr>
              <a:t>vụ</a:t>
            </a:r>
            <a:endParaRPr lang="en-US" sz="2270" dirty="0">
              <a:solidFill>
                <a:srgbClr val="FFFFFF"/>
              </a:solidFill>
              <a:latin typeface="Arial" panose="020B0604020202020204" pitchFamily="34" charset="0"/>
              <a:ea typeface="Canva Sans"/>
              <a:cs typeface="Arial" panose="020B0604020202020204" pitchFamily="34" charset="0"/>
              <a:sym typeface="Canva Sans"/>
            </a:endParaRPr>
          </a:p>
          <a:p>
            <a:pPr marL="342900" indent="-342900" algn="just">
              <a:lnSpc>
                <a:spcPts val="3179"/>
              </a:lnSpc>
              <a:spcBef>
                <a:spcPct val="0"/>
              </a:spcBef>
              <a:buFontTx/>
              <a:buChar char="-"/>
            </a:pPr>
            <a:endParaRPr lang="en-US" sz="2270" dirty="0" smtClean="0">
              <a:solidFill>
                <a:srgbClr val="FFFFFF"/>
              </a:solidFill>
              <a:latin typeface="Arial" panose="020B0604020202020204" pitchFamily="34" charset="0"/>
              <a:ea typeface="Canva Sans"/>
              <a:cs typeface="Arial" panose="020B0604020202020204" pitchFamily="34" charset="0"/>
              <a:sym typeface="Canva Sans"/>
            </a:endParaRPr>
          </a:p>
          <a:p>
            <a:pPr marL="342900" indent="-342900" algn="just">
              <a:lnSpc>
                <a:spcPts val="3179"/>
              </a:lnSpc>
              <a:spcBef>
                <a:spcPct val="0"/>
              </a:spcBef>
              <a:buFontTx/>
              <a:buChar char="-"/>
            </a:pPr>
            <a:endParaRPr lang="en-US" sz="2270" dirty="0">
              <a:solidFill>
                <a:srgbClr val="FFFFFF"/>
              </a:solidFill>
              <a:latin typeface="Arial" panose="020B0604020202020204" pitchFamily="34" charset="0"/>
              <a:ea typeface="Canva Sans"/>
              <a:cs typeface="Arial" panose="020B0604020202020204" pitchFamily="34" charset="0"/>
              <a:sym typeface="Canva Sans"/>
            </a:endParaRPr>
          </a:p>
        </p:txBody>
      </p:sp>
    </p:spTree>
    <p:extLst>
      <p:ext uri="{BB962C8B-B14F-4D97-AF65-F5344CB8AC3E}">
        <p14:creationId xmlns:p14="http://schemas.microsoft.com/office/powerpoint/2010/main" val="3882133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717512" y="2312401"/>
            <a:ext cx="19215584" cy="3915646"/>
          </a:xfrm>
          <a:custGeom>
            <a:avLst/>
            <a:gdLst/>
            <a:ahLst/>
            <a:cxnLst/>
            <a:rect l="l" t="t" r="r" b="b"/>
            <a:pathLst>
              <a:path w="19215584" h="3915646">
                <a:moveTo>
                  <a:pt x="0" y="0"/>
                </a:moveTo>
                <a:lnTo>
                  <a:pt x="19215584" y="0"/>
                </a:lnTo>
                <a:lnTo>
                  <a:pt x="19215584" y="3915645"/>
                </a:lnTo>
                <a:lnTo>
                  <a:pt x="0" y="3915645"/>
                </a:lnTo>
                <a:lnTo>
                  <a:pt x="0" y="0"/>
                </a:lnTo>
                <a:close/>
              </a:path>
            </a:pathLst>
          </a:custGeom>
          <a:blipFill>
            <a:blip r:embed="rId2"/>
            <a:stretch>
              <a:fillRect l="-103" t="-18246" r="-11669" b="-3796"/>
            </a:stretch>
          </a:blipFill>
        </p:spPr>
        <p:txBody>
          <a:bodyPr/>
          <a:lstStyle/>
          <a:p>
            <a:endParaRPr lang="en-US"/>
          </a:p>
        </p:txBody>
      </p:sp>
      <p:sp>
        <p:nvSpPr>
          <p:cNvPr id="9" name="Freeform 9"/>
          <p:cNvSpPr/>
          <p:nvPr/>
        </p:nvSpPr>
        <p:spPr>
          <a:xfrm>
            <a:off x="5543118" y="81866"/>
            <a:ext cx="8135557" cy="3044220"/>
          </a:xfrm>
          <a:custGeom>
            <a:avLst/>
            <a:gdLst/>
            <a:ahLst/>
            <a:cxnLst/>
            <a:rect l="l" t="t" r="r" b="b"/>
            <a:pathLst>
              <a:path w="8135557" h="3044220">
                <a:moveTo>
                  <a:pt x="0" y="0"/>
                </a:moveTo>
                <a:lnTo>
                  <a:pt x="8135557" y="0"/>
                </a:lnTo>
                <a:lnTo>
                  <a:pt x="8135557" y="3044220"/>
                </a:lnTo>
                <a:lnTo>
                  <a:pt x="0" y="3044220"/>
                </a:lnTo>
                <a:lnTo>
                  <a:pt x="0" y="0"/>
                </a:lnTo>
                <a:close/>
              </a:path>
            </a:pathLst>
          </a:custGeom>
          <a:blipFill>
            <a:blip r:embed="rId3"/>
            <a:stretch>
              <a:fillRect t="-3219" r="-5233" b="-133"/>
            </a:stretch>
          </a:blipFill>
        </p:spPr>
        <p:txBody>
          <a:bodyPr/>
          <a:lstStyle/>
          <a:p>
            <a:endParaRPr lang="en-US"/>
          </a:p>
        </p:txBody>
      </p:sp>
      <p:sp>
        <p:nvSpPr>
          <p:cNvPr id="10" name="Freeform 10"/>
          <p:cNvSpPr/>
          <p:nvPr/>
        </p:nvSpPr>
        <p:spPr>
          <a:xfrm>
            <a:off x="440499" y="3532541"/>
            <a:ext cx="1795174" cy="1820509"/>
          </a:xfrm>
          <a:custGeom>
            <a:avLst/>
            <a:gdLst/>
            <a:ahLst/>
            <a:cxnLst/>
            <a:rect l="l" t="t" r="r" b="b"/>
            <a:pathLst>
              <a:path w="1795174" h="1820509">
                <a:moveTo>
                  <a:pt x="0" y="0"/>
                </a:moveTo>
                <a:lnTo>
                  <a:pt x="1795174" y="0"/>
                </a:lnTo>
                <a:lnTo>
                  <a:pt x="1795174" y="1820509"/>
                </a:lnTo>
                <a:lnTo>
                  <a:pt x="0" y="1820509"/>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6799804" y="1256631"/>
            <a:ext cx="5976126" cy="656590"/>
          </a:xfrm>
          <a:prstGeom prst="rect">
            <a:avLst/>
          </a:prstGeom>
        </p:spPr>
        <p:txBody>
          <a:bodyPr lIns="0" tIns="0" rIns="0" bIns="0" rtlCol="0" anchor="t">
            <a:spAutoFit/>
          </a:bodyPr>
          <a:lstStyle/>
          <a:p>
            <a:pPr algn="ctr">
              <a:lnSpc>
                <a:spcPts val="2659"/>
              </a:lnSpc>
              <a:spcBef>
                <a:spcPct val="0"/>
              </a:spcBef>
            </a:pPr>
            <a:r>
              <a:rPr lang="en-US" sz="1899" b="1">
                <a:solidFill>
                  <a:srgbClr val="FFFFFF"/>
                </a:solidFill>
                <a:latin typeface="Arial" panose="020B0604020202020204" pitchFamily="34" charset="0"/>
                <a:ea typeface="Canva Sans Bold"/>
                <a:cs typeface="Arial" panose="020B0604020202020204" pitchFamily="34" charset="0"/>
                <a:sym typeface="Canva Sans Bold"/>
              </a:rPr>
              <a:t>B. NHÓM NỘI DUNG VỀ TRÌNH TỰ, THỦ TỤC VÀ HỒ SƠ THỰC HIỆN CÁC THỦ TỤC HÀNH CHÍNH</a:t>
            </a:r>
          </a:p>
        </p:txBody>
      </p:sp>
      <p:sp>
        <p:nvSpPr>
          <p:cNvPr id="12" name="TextBox 12"/>
          <p:cNvSpPr txBox="1"/>
          <p:nvPr/>
        </p:nvSpPr>
        <p:spPr>
          <a:xfrm>
            <a:off x="5064459" y="2679101"/>
            <a:ext cx="9446816" cy="396240"/>
          </a:xfrm>
          <a:prstGeom prst="rect">
            <a:avLst/>
          </a:prstGeom>
        </p:spPr>
        <p:txBody>
          <a:bodyPr lIns="0" tIns="0" rIns="0" bIns="0" rtlCol="0" anchor="t">
            <a:spAutoFit/>
          </a:bodyPr>
          <a:lstStyle/>
          <a:p>
            <a:pPr algn="ctr">
              <a:lnSpc>
                <a:spcPts val="3359"/>
              </a:lnSpc>
              <a:spcBef>
                <a:spcPct val="0"/>
              </a:spcBef>
            </a:pP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quy</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về</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TTHC</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Nghị</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theo</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hướng</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p>
        </p:txBody>
      </p:sp>
      <p:sp>
        <p:nvSpPr>
          <p:cNvPr id="13" name="TextBox 13"/>
          <p:cNvSpPr txBox="1"/>
          <p:nvPr/>
        </p:nvSpPr>
        <p:spPr>
          <a:xfrm>
            <a:off x="2045332" y="3751383"/>
            <a:ext cx="5684313" cy="711862"/>
          </a:xfrm>
          <a:prstGeom prst="rect">
            <a:avLst/>
          </a:prstGeom>
        </p:spPr>
        <p:txBody>
          <a:bodyPr wrap="square" lIns="0" tIns="0" rIns="0" bIns="0" rtlCol="0" anchor="t">
            <a:spAutoFit/>
          </a:bodyPr>
          <a:lstStyle/>
          <a:p>
            <a:pPr algn="just">
              <a:lnSpc>
                <a:spcPts val="2926"/>
              </a:lnSpc>
              <a:spcBef>
                <a:spcPct val="0"/>
              </a:spcBef>
            </a:pP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Đơn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giản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hóa</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TTHC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từ</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thành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phần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hồ</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sơ</a:t>
            </a: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4" name="Freeform 14"/>
          <p:cNvSpPr/>
          <p:nvPr/>
        </p:nvSpPr>
        <p:spPr>
          <a:xfrm>
            <a:off x="9131357" y="3532541"/>
            <a:ext cx="1795174" cy="1820509"/>
          </a:xfrm>
          <a:custGeom>
            <a:avLst/>
            <a:gdLst/>
            <a:ahLst/>
            <a:cxnLst/>
            <a:rect l="l" t="t" r="r" b="b"/>
            <a:pathLst>
              <a:path w="1795174" h="1820509">
                <a:moveTo>
                  <a:pt x="0" y="0"/>
                </a:moveTo>
                <a:lnTo>
                  <a:pt x="1795174" y="0"/>
                </a:lnTo>
                <a:lnTo>
                  <a:pt x="1795174" y="1820509"/>
                </a:lnTo>
                <a:lnTo>
                  <a:pt x="0" y="1820509"/>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10736190" y="3751383"/>
            <a:ext cx="6523110" cy="1083758"/>
          </a:xfrm>
          <a:prstGeom prst="rect">
            <a:avLst/>
          </a:prstGeom>
        </p:spPr>
        <p:txBody>
          <a:bodyPr lIns="0" tIns="0" rIns="0" bIns="0" rtlCol="0" anchor="t">
            <a:spAutoFit/>
          </a:bodyPr>
          <a:lstStyle/>
          <a:p>
            <a:pPr algn="just">
              <a:lnSpc>
                <a:spcPts val="2926"/>
              </a:lnSpc>
              <a:spcBef>
                <a:spcPct val="0"/>
              </a:spcBef>
            </a:pP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Quy</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rõ</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ràng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hơn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về</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hạn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giải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quyết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TTHC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và</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rút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ngắn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gian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giải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quyết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TTHC</a:t>
            </a:r>
          </a:p>
          <a:p>
            <a:pPr algn="just">
              <a:lnSpc>
                <a:spcPts val="2926"/>
              </a:lnSpc>
              <a:spcBef>
                <a:spcPct val="0"/>
              </a:spcBef>
            </a:pP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6" name="Freeform 16"/>
          <p:cNvSpPr/>
          <p:nvPr/>
        </p:nvSpPr>
        <p:spPr>
          <a:xfrm>
            <a:off x="440499" y="5971104"/>
            <a:ext cx="1795174" cy="1820509"/>
          </a:xfrm>
          <a:custGeom>
            <a:avLst/>
            <a:gdLst/>
            <a:ahLst/>
            <a:cxnLst/>
            <a:rect l="l" t="t" r="r" b="b"/>
            <a:pathLst>
              <a:path w="1795174" h="1820509">
                <a:moveTo>
                  <a:pt x="0" y="0"/>
                </a:moveTo>
                <a:lnTo>
                  <a:pt x="1795174" y="0"/>
                </a:lnTo>
                <a:lnTo>
                  <a:pt x="1795174" y="1820509"/>
                </a:lnTo>
                <a:lnTo>
                  <a:pt x="0" y="1820509"/>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2045332" y="6189946"/>
            <a:ext cx="5684313" cy="1080090"/>
          </a:xfrm>
          <a:prstGeom prst="rect">
            <a:avLst/>
          </a:prstGeom>
        </p:spPr>
        <p:txBody>
          <a:bodyPr lIns="0" tIns="0" rIns="0" bIns="0" rtlCol="0" anchor="t">
            <a:spAutoFit/>
          </a:bodyPr>
          <a:lstStyle/>
          <a:p>
            <a:pPr algn="just">
              <a:lnSpc>
                <a:spcPts val="2926"/>
              </a:lnSpc>
              <a:spcBef>
                <a:spcPct val="0"/>
              </a:spcBef>
            </a:pP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Liên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thông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TTHC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như</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khi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thu</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hồi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Giấy</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phép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thành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lập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đồng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thu</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hồi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Giấy</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phép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hoạt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động</a:t>
            </a: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8" name="Freeform 18"/>
          <p:cNvSpPr/>
          <p:nvPr/>
        </p:nvSpPr>
        <p:spPr>
          <a:xfrm>
            <a:off x="8890280" y="5838786"/>
            <a:ext cx="1795174" cy="1820509"/>
          </a:xfrm>
          <a:custGeom>
            <a:avLst/>
            <a:gdLst/>
            <a:ahLst/>
            <a:cxnLst/>
            <a:rect l="l" t="t" r="r" b="b"/>
            <a:pathLst>
              <a:path w="1795174" h="1820509">
                <a:moveTo>
                  <a:pt x="0" y="0"/>
                </a:moveTo>
                <a:lnTo>
                  <a:pt x="1795174" y="0"/>
                </a:lnTo>
                <a:lnTo>
                  <a:pt x="1795174" y="1820510"/>
                </a:lnTo>
                <a:lnTo>
                  <a:pt x="0" y="1820510"/>
                </a:lnTo>
                <a:lnTo>
                  <a:pt x="0" y="0"/>
                </a:lnTo>
                <a:close/>
              </a:path>
            </a:pathLst>
          </a:custGeom>
          <a:blipFill>
            <a:blip r:embed="rId7"/>
            <a:stretch>
              <a:fillRect/>
            </a:stretch>
          </a:blipFill>
        </p:spPr>
        <p:txBody>
          <a:bodyPr/>
          <a:lstStyle/>
          <a:p>
            <a:endParaRPr lang="en-US"/>
          </a:p>
        </p:txBody>
      </p:sp>
      <p:sp>
        <p:nvSpPr>
          <p:cNvPr id="19" name="TextBox 19"/>
          <p:cNvSpPr txBox="1"/>
          <p:nvPr/>
        </p:nvSpPr>
        <p:spPr>
          <a:xfrm>
            <a:off x="10736190" y="5616439"/>
            <a:ext cx="6942685" cy="2199448"/>
          </a:xfrm>
          <a:prstGeom prst="rect">
            <a:avLst/>
          </a:prstGeom>
        </p:spPr>
        <p:txBody>
          <a:bodyPr lIns="0" tIns="0" rIns="0" bIns="0" rtlCol="0" anchor="t">
            <a:spAutoFit/>
          </a:bodyPr>
          <a:lstStyle/>
          <a:p>
            <a:pPr algn="just">
              <a:lnSpc>
                <a:spcPts val="2926"/>
              </a:lnSpc>
              <a:spcBef>
                <a:spcPct val="0"/>
              </a:spcBef>
            </a:pP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Thực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hiện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nguyên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tắc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“phi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địa</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giới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hành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chính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khi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thực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hiện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giải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quyết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TTHC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cho</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chỉ</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quy</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việc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nộp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gắn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địa</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giới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đối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những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thủ</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tục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bắt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buộc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để</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gắn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quản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lý</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như</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luật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sư</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chứng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thừa</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phát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lại</a:t>
            </a: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a:p>
            <a:pPr algn="just">
              <a:lnSpc>
                <a:spcPts val="2926"/>
              </a:lnSpc>
              <a:spcBef>
                <a:spcPct val="0"/>
              </a:spcBef>
            </a:pP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20" name="Freeform 20"/>
          <p:cNvSpPr/>
          <p:nvPr/>
        </p:nvSpPr>
        <p:spPr>
          <a:xfrm>
            <a:off x="4431842" y="7437791"/>
            <a:ext cx="1795174" cy="1820509"/>
          </a:xfrm>
          <a:custGeom>
            <a:avLst/>
            <a:gdLst/>
            <a:ahLst/>
            <a:cxnLst/>
            <a:rect l="l" t="t" r="r" b="b"/>
            <a:pathLst>
              <a:path w="1795174" h="1820509">
                <a:moveTo>
                  <a:pt x="0" y="0"/>
                </a:moveTo>
                <a:lnTo>
                  <a:pt x="1795174" y="0"/>
                </a:lnTo>
                <a:lnTo>
                  <a:pt x="1795174" y="1820509"/>
                </a:lnTo>
                <a:lnTo>
                  <a:pt x="0" y="1820509"/>
                </a:lnTo>
                <a:lnTo>
                  <a:pt x="0" y="0"/>
                </a:lnTo>
                <a:close/>
              </a:path>
            </a:pathLst>
          </a:custGeom>
          <a:blipFill>
            <a:blip r:embed="rId8"/>
            <a:stretch>
              <a:fillRect/>
            </a:stretch>
          </a:blipFill>
        </p:spPr>
        <p:txBody>
          <a:bodyPr/>
          <a:lstStyle/>
          <a:p>
            <a:endParaRPr lang="en-US"/>
          </a:p>
        </p:txBody>
      </p:sp>
      <p:sp>
        <p:nvSpPr>
          <p:cNvPr id="21" name="TextBox 21"/>
          <p:cNvSpPr txBox="1"/>
          <p:nvPr/>
        </p:nvSpPr>
        <p:spPr>
          <a:xfrm>
            <a:off x="5842340" y="8309945"/>
            <a:ext cx="7492660" cy="1445118"/>
          </a:xfrm>
          <a:prstGeom prst="rect">
            <a:avLst/>
          </a:prstGeom>
        </p:spPr>
        <p:txBody>
          <a:bodyPr wrap="square" lIns="0" tIns="0" rIns="0" bIns="0" rtlCol="0" anchor="t">
            <a:spAutoFit/>
          </a:bodyPr>
          <a:lstStyle/>
          <a:p>
            <a:pPr algn="just">
              <a:lnSpc>
                <a:spcPts val="2926"/>
              </a:lnSpc>
              <a:spcBef>
                <a:spcPct val="0"/>
              </a:spcBef>
            </a:pP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Về</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phương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thức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nộp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hồ</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sơ</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và</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nhận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trả</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kết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quả</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giải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quyết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TTHC: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Nghị</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quy</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theo</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hướng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cho</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phép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người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dân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lựa</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chọn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phương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thức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nộp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và</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nhận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kết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quả</a:t>
            </a: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a:p>
            <a:pPr algn="just">
              <a:lnSpc>
                <a:spcPts val="2926"/>
              </a:lnSpc>
              <a:spcBef>
                <a:spcPct val="0"/>
              </a:spcBef>
            </a:pP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22" name="Freeform 22"/>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3" name="Freeform 23"/>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5543118" y="81866"/>
            <a:ext cx="8135557" cy="3044220"/>
          </a:xfrm>
          <a:custGeom>
            <a:avLst/>
            <a:gdLst/>
            <a:ahLst/>
            <a:cxnLst/>
            <a:rect l="l" t="t" r="r" b="b"/>
            <a:pathLst>
              <a:path w="8135557" h="3044220">
                <a:moveTo>
                  <a:pt x="0" y="0"/>
                </a:moveTo>
                <a:lnTo>
                  <a:pt x="8135557" y="0"/>
                </a:lnTo>
                <a:lnTo>
                  <a:pt x="8135557" y="3044220"/>
                </a:lnTo>
                <a:lnTo>
                  <a:pt x="0" y="3044220"/>
                </a:lnTo>
                <a:lnTo>
                  <a:pt x="0" y="0"/>
                </a:lnTo>
                <a:close/>
              </a:path>
            </a:pathLst>
          </a:custGeom>
          <a:blipFill>
            <a:blip r:embed="rId2"/>
            <a:stretch>
              <a:fillRect t="-3219" r="-5233" b="-133"/>
            </a:stretch>
          </a:blipFill>
        </p:spPr>
        <p:txBody>
          <a:bodyPr/>
          <a:lstStyle/>
          <a:p>
            <a:endParaRPr lang="en-US">
              <a:solidFill>
                <a:prstClr val="black"/>
              </a:solidFill>
            </a:endParaRPr>
          </a:p>
        </p:txBody>
      </p:sp>
      <p:grpSp>
        <p:nvGrpSpPr>
          <p:cNvPr id="3" name="Group 3"/>
          <p:cNvGrpSpPr/>
          <p:nvPr/>
        </p:nvGrpSpPr>
        <p:grpSpPr>
          <a:xfrm>
            <a:off x="440499" y="389930"/>
            <a:ext cx="6529014" cy="822152"/>
            <a:chOff x="0" y="0"/>
            <a:chExt cx="3258883" cy="410368"/>
          </a:xfrm>
        </p:grpSpPr>
        <p:sp>
          <p:nvSpPr>
            <p:cNvPr id="4" name="Freeform 4"/>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solidFill>
                  <a:prstClr val="black"/>
                </a:solidFill>
              </a:endParaRPr>
            </a:p>
          </p:txBody>
        </p:sp>
        <p:sp>
          <p:nvSpPr>
            <p:cNvPr id="5" name="TextBox 5"/>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  Việc phân quyền, phân cấp trong lĩnh vực quản lý nhà nước của Bộ Tư pháp</a:t>
              </a:r>
            </a:p>
          </p:txBody>
        </p:sp>
      </p:grpSp>
      <p:grpSp>
        <p:nvGrpSpPr>
          <p:cNvPr id="6" name="Group 6"/>
          <p:cNvGrpSpPr/>
          <p:nvPr/>
        </p:nvGrpSpPr>
        <p:grpSpPr>
          <a:xfrm>
            <a:off x="0" y="389930"/>
            <a:ext cx="880998" cy="904801"/>
            <a:chOff x="0" y="0"/>
            <a:chExt cx="221364" cy="227345"/>
          </a:xfrm>
        </p:grpSpPr>
        <p:sp>
          <p:nvSpPr>
            <p:cNvPr id="7" name="Freeform 7"/>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solidFill>
                  <a:prstClr val="black"/>
                </a:solidFill>
              </a:endParaRPr>
            </a:p>
          </p:txBody>
        </p:sp>
        <p:sp>
          <p:nvSpPr>
            <p:cNvPr id="8" name="TextBox 8"/>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9" name="Freeform 9"/>
          <p:cNvSpPr/>
          <p:nvPr/>
        </p:nvSpPr>
        <p:spPr>
          <a:xfrm>
            <a:off x="1842276" y="2435851"/>
            <a:ext cx="16230600" cy="7384923"/>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a:blip r:embed="rId3"/>
            <a:stretch>
              <a:fillRect/>
            </a:stretch>
          </a:blipFill>
        </p:spPr>
        <p:txBody>
          <a:bodyPr/>
          <a:lstStyle/>
          <a:p>
            <a:endParaRPr lang="en-US">
              <a:solidFill>
                <a:prstClr val="black"/>
              </a:solidFill>
            </a:endParaRPr>
          </a:p>
        </p:txBody>
      </p:sp>
      <p:sp>
        <p:nvSpPr>
          <p:cNvPr id="10" name="Freeform 10"/>
          <p:cNvSpPr/>
          <p:nvPr/>
        </p:nvSpPr>
        <p:spPr>
          <a:xfrm>
            <a:off x="2692992" y="4925299"/>
            <a:ext cx="3365073" cy="2406027"/>
          </a:xfrm>
          <a:custGeom>
            <a:avLst/>
            <a:gdLst/>
            <a:ahLst/>
            <a:cxnLst/>
            <a:rect l="l" t="t" r="r" b="b"/>
            <a:pathLst>
              <a:path w="3365073" h="2406027">
                <a:moveTo>
                  <a:pt x="0" y="0"/>
                </a:moveTo>
                <a:lnTo>
                  <a:pt x="3365073" y="0"/>
                </a:lnTo>
                <a:lnTo>
                  <a:pt x="3365073" y="2406028"/>
                </a:lnTo>
                <a:lnTo>
                  <a:pt x="0" y="24060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solidFill>
                <a:prstClr val="black"/>
              </a:solidFill>
            </a:endParaRPr>
          </a:p>
        </p:txBody>
      </p:sp>
      <p:sp>
        <p:nvSpPr>
          <p:cNvPr id="11" name="Freeform 11"/>
          <p:cNvSpPr/>
          <p:nvPr/>
        </p:nvSpPr>
        <p:spPr>
          <a:xfrm>
            <a:off x="3704185" y="3304947"/>
            <a:ext cx="1342686" cy="1342686"/>
          </a:xfrm>
          <a:custGeom>
            <a:avLst/>
            <a:gdLst/>
            <a:ahLst/>
            <a:cxnLst/>
            <a:rect l="l" t="t" r="r" b="b"/>
            <a:pathLst>
              <a:path w="1342686" h="1342686">
                <a:moveTo>
                  <a:pt x="0" y="0"/>
                </a:moveTo>
                <a:lnTo>
                  <a:pt x="1342686" y="0"/>
                </a:lnTo>
                <a:lnTo>
                  <a:pt x="1342686" y="1342686"/>
                </a:lnTo>
                <a:lnTo>
                  <a:pt x="0" y="13426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solidFill>
                <a:prstClr val="black"/>
              </a:solidFill>
            </a:endParaRPr>
          </a:p>
        </p:txBody>
      </p:sp>
      <p:sp>
        <p:nvSpPr>
          <p:cNvPr id="12" name="TextBox 12"/>
          <p:cNvSpPr txBox="1"/>
          <p:nvPr/>
        </p:nvSpPr>
        <p:spPr>
          <a:xfrm>
            <a:off x="6969513" y="1256631"/>
            <a:ext cx="5976126" cy="656590"/>
          </a:xfrm>
          <a:prstGeom prst="rect">
            <a:avLst/>
          </a:prstGeom>
        </p:spPr>
        <p:txBody>
          <a:bodyPr lIns="0" tIns="0" rIns="0" bIns="0" rtlCol="0" anchor="t">
            <a:spAutoFit/>
          </a:bodyPr>
          <a:lstStyle/>
          <a:p>
            <a:pPr algn="ctr">
              <a:lnSpc>
                <a:spcPts val="2659"/>
              </a:lnSpc>
            </a:pPr>
            <a:r>
              <a:rPr lang="en-US" sz="1899" b="1">
                <a:solidFill>
                  <a:srgbClr val="FFFFFF"/>
                </a:solidFill>
                <a:latin typeface="Arial" panose="020B0604020202020204" pitchFamily="34" charset="0"/>
                <a:ea typeface="Canva Sans Bold"/>
                <a:cs typeface="Arial" panose="020B0604020202020204" pitchFamily="34" charset="0"/>
                <a:sym typeface="Canva Sans Bold"/>
              </a:rPr>
              <a:t>C.  ĐỐI VỚI NHÓM QUY ĐỊNH CHUYỂN TIẾP</a:t>
            </a:r>
          </a:p>
          <a:p>
            <a:pPr algn="ctr">
              <a:lnSpc>
                <a:spcPts val="2659"/>
              </a:lnSpc>
              <a:spcBef>
                <a:spcPct val="0"/>
              </a:spcBef>
            </a:pPr>
            <a:endParaRPr lang="en-US" sz="1899" b="1">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3" name="TextBox 13"/>
          <p:cNvSpPr txBox="1"/>
          <p:nvPr/>
        </p:nvSpPr>
        <p:spPr>
          <a:xfrm>
            <a:off x="6195035" y="3671614"/>
            <a:ext cx="10155423" cy="1755994"/>
          </a:xfrm>
          <a:prstGeom prst="rect">
            <a:avLst/>
          </a:prstGeom>
        </p:spPr>
        <p:txBody>
          <a:bodyPr lIns="0" tIns="0" rIns="0" bIns="0" rtlCol="0" anchor="t">
            <a:spAutoFit/>
          </a:bodyPr>
          <a:lstStyle/>
          <a:p>
            <a:pPr algn="just">
              <a:lnSpc>
                <a:spcPts val="3494"/>
              </a:lnSpc>
              <a:spcBef>
                <a:spcPct val="0"/>
              </a:spcBef>
            </a:pPr>
            <a:r>
              <a:rPr lang="en-US" sz="2495" dirty="0" err="1">
                <a:solidFill>
                  <a:srgbClr val="FFFFFF"/>
                </a:solidFill>
                <a:latin typeface="Arial" panose="020B0604020202020204" pitchFamily="34" charset="0"/>
                <a:ea typeface="Canva Sans"/>
                <a:cs typeface="Arial" panose="020B0604020202020204" pitchFamily="34" charset="0"/>
                <a:sym typeface="Canva Sans"/>
              </a:rPr>
              <a:t>Nghị</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quy</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cụ</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thể</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các</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trường</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hợp</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và</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trách</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của</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các</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cơ</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quan</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phải</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tiếp</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tục</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thực</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hiện</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đối</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với</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những</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vụ</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đang</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trong</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quá</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trình</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quyết</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hệ</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quả</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pháp</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lý</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của</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các</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vụ</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đã</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thực</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hiện</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tài</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liệu</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hồ</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sơ</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mà</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trước</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đó</a:t>
            </a:r>
            <a:r>
              <a:rPr lang="en-US" sz="2495" dirty="0">
                <a:solidFill>
                  <a:srgbClr val="FFFFFF"/>
                </a:solidFill>
                <a:latin typeface="Arial" panose="020B0604020202020204" pitchFamily="34" charset="0"/>
                <a:ea typeface="Canva Sans"/>
                <a:cs typeface="Arial" panose="020B0604020202020204" pitchFamily="34" charset="0"/>
                <a:sym typeface="Canva Sans"/>
              </a:rPr>
              <a:t> UBND </a:t>
            </a:r>
            <a:r>
              <a:rPr lang="en-US" sz="2495" dirty="0" err="1">
                <a:solidFill>
                  <a:srgbClr val="FFFFFF"/>
                </a:solidFill>
                <a:latin typeface="Arial" panose="020B0604020202020204" pitchFamily="34" charset="0"/>
                <a:ea typeface="Canva Sans"/>
                <a:cs typeface="Arial" panose="020B0604020202020204" pitchFamily="34" charset="0"/>
                <a:sym typeface="Canva Sans"/>
              </a:rPr>
              <a:t>cấp</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huyện</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có</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trách</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95" dirty="0">
                <a:solidFill>
                  <a:srgbClr val="FFFFFF"/>
                </a:solidFill>
                <a:latin typeface="Arial" panose="020B0604020202020204" pitchFamily="34" charset="0"/>
                <a:ea typeface="Canva Sans"/>
                <a:cs typeface="Arial" panose="020B0604020202020204" pitchFamily="34" charset="0"/>
                <a:sym typeface="Canva Sans"/>
              </a:rPr>
              <a:t> </a:t>
            </a:r>
            <a:r>
              <a:rPr lang="en-US" sz="2495" dirty="0" err="1">
                <a:solidFill>
                  <a:srgbClr val="FFFFFF"/>
                </a:solidFill>
                <a:latin typeface="Arial" panose="020B0604020202020204" pitchFamily="34" charset="0"/>
                <a:ea typeface="Canva Sans"/>
                <a:cs typeface="Arial" panose="020B0604020202020204" pitchFamily="34" charset="0"/>
                <a:sym typeface="Canva Sans"/>
              </a:rPr>
              <a:t>quyết</a:t>
            </a:r>
            <a:endParaRPr lang="en-US" sz="2495"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4" name="Freeform 14"/>
          <p:cNvSpPr/>
          <p:nvPr/>
        </p:nvSpPr>
        <p:spPr>
          <a:xfrm flipH="1" flipV="1">
            <a:off x="6981594" y="-1772055"/>
            <a:ext cx="11306406" cy="4323969"/>
          </a:xfrm>
          <a:custGeom>
            <a:avLst/>
            <a:gdLst/>
            <a:ahLst/>
            <a:cxnLst/>
            <a:rect l="l" t="t" r="r" b="b"/>
            <a:pathLst>
              <a:path w="11306406" h="4323969">
                <a:moveTo>
                  <a:pt x="11306406" y="4323969"/>
                </a:moveTo>
                <a:lnTo>
                  <a:pt x="0" y="4323969"/>
                </a:lnTo>
                <a:lnTo>
                  <a:pt x="0" y="0"/>
                </a:lnTo>
                <a:lnTo>
                  <a:pt x="11306406" y="0"/>
                </a:lnTo>
                <a:lnTo>
                  <a:pt x="11306406" y="4323969"/>
                </a:lnTo>
                <a:close/>
              </a:path>
            </a:pathLst>
          </a:custGeom>
          <a:blipFill>
            <a:blip r:embed="rId8">
              <a:extLst>
                <a:ext uri="{96DAC541-7B7A-43D3-8B79-37D633B846F1}">
                  <asvg:svgBlip xmlns:asvg="http://schemas.microsoft.com/office/drawing/2016/SVG/main" xmlns="" r:embed="rId9"/>
                </a:ext>
              </a:extLst>
            </a:blip>
            <a:stretch>
              <a:fillRect t="-79322" b="-82160"/>
            </a:stretch>
          </a:blipFill>
        </p:spPr>
        <p:txBody>
          <a:bodyPr/>
          <a:lstStyle/>
          <a:p>
            <a:endParaRPr lang="en-US">
              <a:solidFill>
                <a:prstClr val="black"/>
              </a:solidFill>
            </a:endParaRPr>
          </a:p>
        </p:txBody>
      </p:sp>
      <p:sp>
        <p:nvSpPr>
          <p:cNvPr id="15" name="Freeform 15"/>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solidFill>
                <a:prstClr val="black"/>
              </a:solidFill>
            </a:endParaRPr>
          </a:p>
        </p:txBody>
      </p:sp>
      <p:sp>
        <p:nvSpPr>
          <p:cNvPr id="16" name="Freeform 16"/>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solidFill>
                <a:prstClr val="black"/>
              </a:solidFill>
            </a:endParaRPr>
          </a:p>
        </p:txBody>
      </p:sp>
      <p:sp>
        <p:nvSpPr>
          <p:cNvPr id="18" name="TextBox 13">
            <a:extLst>
              <a:ext uri="{FF2B5EF4-FFF2-40B4-BE49-F238E27FC236}">
                <a16:creationId xmlns:a16="http://schemas.microsoft.com/office/drawing/2014/main" xmlns="" id="{5FD3682B-0264-49D8-906D-B86B87C1A06A}"/>
              </a:ext>
            </a:extLst>
          </p:cNvPr>
          <p:cNvSpPr txBox="1"/>
          <p:nvPr/>
        </p:nvSpPr>
        <p:spPr>
          <a:xfrm>
            <a:off x="6275061" y="6064657"/>
            <a:ext cx="10155423" cy="1154162"/>
          </a:xfrm>
          <a:prstGeom prst="rect">
            <a:avLst/>
          </a:prstGeom>
        </p:spPr>
        <p:txBody>
          <a:bodyPr lIns="0" tIns="0" rIns="0" bIns="0" rtlCol="0" anchor="t">
            <a:spAutoFit/>
          </a:bodyPr>
          <a:lstStyle/>
          <a:p>
            <a:r>
              <a:rPr lang="en-US" sz="2500" dirty="0" err="1">
                <a:solidFill>
                  <a:srgbClr val="FFFFFF"/>
                </a:solidFill>
                <a:latin typeface="Arial" panose="020B0604020202020204" pitchFamily="34" charset="0"/>
                <a:ea typeface="Canva Sans"/>
                <a:cs typeface="Arial" panose="020B0604020202020204" pitchFamily="34" charset="0"/>
                <a:sym typeface="Canva Sans"/>
              </a:rPr>
              <a:t>Việc</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giải</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quyết</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các</a:t>
            </a:r>
            <a:r>
              <a:rPr lang="en-US" sz="2500" dirty="0">
                <a:solidFill>
                  <a:srgbClr val="FFFFFF"/>
                </a:solidFill>
                <a:latin typeface="Arial" panose="020B0604020202020204" pitchFamily="34" charset="0"/>
                <a:ea typeface="Canva Sans"/>
                <a:cs typeface="Arial" panose="020B0604020202020204" pitchFamily="34" charset="0"/>
                <a:sym typeface="Canva Sans"/>
              </a:rPr>
              <a:t> TTHC </a:t>
            </a:r>
            <a:r>
              <a:rPr lang="en-US" sz="2500" dirty="0" err="1">
                <a:solidFill>
                  <a:srgbClr val="FFFFFF"/>
                </a:solidFill>
                <a:latin typeface="Arial" panose="020B0604020202020204" pitchFamily="34" charset="0"/>
                <a:ea typeface="Canva Sans"/>
                <a:cs typeface="Arial" panose="020B0604020202020204" pitchFamily="34" charset="0"/>
                <a:sym typeface="Canva Sans"/>
              </a:rPr>
              <a:t>đã</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thực</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hiện</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việc</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nộp</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hồ</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sơ</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trước</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ngày</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Nghị</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định</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này</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có</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hiệu</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lực</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để</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bảo</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đảm</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không</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tạo</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khoảng</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trống</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pháp</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lý</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khi</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thực</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hiện</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phân</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phân</a:t>
            </a:r>
            <a:r>
              <a:rPr lang="en-US" sz="2500" dirty="0">
                <a:solidFill>
                  <a:srgbClr val="FFFFFF"/>
                </a:solidFill>
                <a:latin typeface="Arial" panose="020B0604020202020204" pitchFamily="34" charset="0"/>
                <a:ea typeface="Canva Sans"/>
                <a:cs typeface="Arial" panose="020B0604020202020204" pitchFamily="34" charset="0"/>
                <a:sym typeface="Canva Sans"/>
              </a:rPr>
              <a:t> </a:t>
            </a:r>
            <a:r>
              <a:rPr lang="en-US" sz="2500" dirty="0" err="1">
                <a:solidFill>
                  <a:srgbClr val="FFFFFF"/>
                </a:solidFill>
                <a:latin typeface="Arial" panose="020B0604020202020204" pitchFamily="34" charset="0"/>
                <a:ea typeface="Canva Sans"/>
                <a:cs typeface="Arial" panose="020B0604020202020204" pitchFamily="34" charset="0"/>
                <a:sym typeface="Canva Sans"/>
              </a:rPr>
              <a:t>cấp</a:t>
            </a:r>
            <a:endParaRPr lang="en-US" sz="2500" dirty="0">
              <a:solidFill>
                <a:prstClr val="black"/>
              </a:solidFill>
            </a:endParaRPr>
          </a:p>
        </p:txBody>
      </p:sp>
    </p:spTree>
    <p:extLst>
      <p:ext uri="{BB962C8B-B14F-4D97-AF65-F5344CB8AC3E}">
        <p14:creationId xmlns:p14="http://schemas.microsoft.com/office/powerpoint/2010/main" val="4293466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100000">
            <a:off x="5777215" y="8325796"/>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rot="-2700000">
            <a:off x="7495978" y="7887028"/>
            <a:ext cx="5776308" cy="3366163"/>
            <a:chOff x="0" y="0"/>
            <a:chExt cx="1721191" cy="1003030"/>
          </a:xfrm>
        </p:grpSpPr>
        <p:sp>
          <p:nvSpPr>
            <p:cNvPr id="5" name="Freeform 5"/>
            <p:cNvSpPr/>
            <p:nvPr/>
          </p:nvSpPr>
          <p:spPr>
            <a:xfrm>
              <a:off x="0" y="0"/>
              <a:ext cx="1721191" cy="1003030"/>
            </a:xfrm>
            <a:custGeom>
              <a:avLst/>
              <a:gdLst/>
              <a:ahLst/>
              <a:cxnLst/>
              <a:rect l="l" t="t" r="r" b="b"/>
              <a:pathLst>
                <a:path w="1721191" h="1003030">
                  <a:moveTo>
                    <a:pt x="0" y="0"/>
                  </a:moveTo>
                  <a:lnTo>
                    <a:pt x="1721191" y="0"/>
                  </a:lnTo>
                  <a:lnTo>
                    <a:pt x="1721191" y="1003030"/>
                  </a:lnTo>
                  <a:lnTo>
                    <a:pt x="0" y="1003030"/>
                  </a:lnTo>
                  <a:close/>
                </a:path>
              </a:pathLst>
            </a:custGeom>
            <a:solidFill>
              <a:srgbClr val="FF3D00"/>
            </a:solidFill>
          </p:spPr>
          <p:txBody>
            <a:bodyPr/>
            <a:lstStyle/>
            <a:p>
              <a:endParaRPr lang="en-US"/>
            </a:p>
          </p:txBody>
        </p:sp>
        <p:sp>
          <p:nvSpPr>
            <p:cNvPr id="6" name="TextBox 6"/>
            <p:cNvSpPr txBox="1"/>
            <p:nvPr/>
          </p:nvSpPr>
          <p:spPr>
            <a:xfrm>
              <a:off x="0" y="-38100"/>
              <a:ext cx="1721191" cy="104113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2700000">
            <a:off x="3826817" y="519180"/>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rot="-8100000">
            <a:off x="6709221" y="-1849237"/>
            <a:ext cx="4725925" cy="3952619"/>
            <a:chOff x="0" y="0"/>
            <a:chExt cx="1408204" cy="1177779"/>
          </a:xfrm>
        </p:grpSpPr>
        <p:sp>
          <p:nvSpPr>
            <p:cNvPr id="9" name="Freeform 9"/>
            <p:cNvSpPr/>
            <p:nvPr/>
          </p:nvSpPr>
          <p:spPr>
            <a:xfrm>
              <a:off x="0" y="0"/>
              <a:ext cx="1408204" cy="1177779"/>
            </a:xfrm>
            <a:custGeom>
              <a:avLst/>
              <a:gdLst/>
              <a:ahLst/>
              <a:cxnLst/>
              <a:rect l="l" t="t" r="r" b="b"/>
              <a:pathLst>
                <a:path w="1408204" h="1177779">
                  <a:moveTo>
                    <a:pt x="0" y="0"/>
                  </a:moveTo>
                  <a:lnTo>
                    <a:pt x="1408204" y="0"/>
                  </a:lnTo>
                  <a:lnTo>
                    <a:pt x="1408204" y="1177779"/>
                  </a:lnTo>
                  <a:lnTo>
                    <a:pt x="0" y="1177779"/>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10" name="TextBox 10"/>
            <p:cNvSpPr txBox="1"/>
            <p:nvPr/>
          </p:nvSpPr>
          <p:spPr>
            <a:xfrm>
              <a:off x="0" y="-38100"/>
              <a:ext cx="1408204" cy="1215879"/>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2700000">
            <a:off x="9562903" y="-1975037"/>
            <a:ext cx="11641929" cy="11641929"/>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5">
              <a:alphaModFix amt="58000"/>
            </a:blip>
            <a:stretch>
              <a:fillRect/>
            </a:stretch>
          </a:blipFill>
        </p:spPr>
        <p:txBody>
          <a:bodyPr/>
          <a:lstStyle/>
          <a:p>
            <a:endParaRPr lang="en-US"/>
          </a:p>
        </p:txBody>
      </p:sp>
      <p:grpSp>
        <p:nvGrpSpPr>
          <p:cNvPr id="12" name="Group 12"/>
          <p:cNvGrpSpPr/>
          <p:nvPr/>
        </p:nvGrpSpPr>
        <p:grpSpPr>
          <a:xfrm rot="-2700000">
            <a:off x="9894321" y="-1643619"/>
            <a:ext cx="10863149" cy="10863149"/>
            <a:chOff x="0" y="0"/>
            <a:chExt cx="2041549" cy="2041549"/>
          </a:xfrm>
        </p:grpSpPr>
        <p:sp>
          <p:nvSpPr>
            <p:cNvPr id="13" name="Freeform 13"/>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a:p>
          </p:txBody>
        </p:sp>
        <p:sp>
          <p:nvSpPr>
            <p:cNvPr id="14" name="TextBox 14"/>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8624254" y="-2913686"/>
            <a:ext cx="13403282" cy="13403282"/>
            <a:chOff x="0" y="0"/>
            <a:chExt cx="812800" cy="812800"/>
          </a:xfrm>
        </p:grpSpPr>
        <p:sp>
          <p:nvSpPr>
            <p:cNvPr id="16" name="Freeform 16"/>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6"/>
              <a:stretch>
                <a:fillRect l="-16666" r="-16666"/>
              </a:stretch>
            </a:blipFill>
          </p:spPr>
          <p:txBody>
            <a:bodyPr/>
            <a:lstStyle/>
            <a:p>
              <a:endParaRPr lang="en-US"/>
            </a:p>
          </p:txBody>
        </p:sp>
      </p:grpSp>
      <p:sp>
        <p:nvSpPr>
          <p:cNvPr id="17" name="Freeform 17"/>
          <p:cNvSpPr/>
          <p:nvPr/>
        </p:nvSpPr>
        <p:spPr>
          <a:xfrm rot="8100000">
            <a:off x="7965362" y="10637768"/>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p>
        </p:txBody>
      </p:sp>
      <p:grpSp>
        <p:nvGrpSpPr>
          <p:cNvPr id="18" name="Group 18"/>
          <p:cNvGrpSpPr/>
          <p:nvPr/>
        </p:nvGrpSpPr>
        <p:grpSpPr>
          <a:xfrm rot="-2700000">
            <a:off x="10719628" y="6615897"/>
            <a:ext cx="10211745" cy="2440924"/>
            <a:chOff x="0" y="0"/>
            <a:chExt cx="3042837" cy="727333"/>
          </a:xfrm>
        </p:grpSpPr>
        <p:sp>
          <p:nvSpPr>
            <p:cNvPr id="19" name="Freeform 19"/>
            <p:cNvSpPr/>
            <p:nvPr/>
          </p:nvSpPr>
          <p:spPr>
            <a:xfrm>
              <a:off x="0" y="0"/>
              <a:ext cx="3042837" cy="727333"/>
            </a:xfrm>
            <a:custGeom>
              <a:avLst/>
              <a:gdLst/>
              <a:ahLst/>
              <a:cxnLst/>
              <a:rect l="l" t="t" r="r" b="b"/>
              <a:pathLst>
                <a:path w="3042837" h="727333">
                  <a:moveTo>
                    <a:pt x="0" y="0"/>
                  </a:moveTo>
                  <a:lnTo>
                    <a:pt x="3042837" y="0"/>
                  </a:lnTo>
                  <a:lnTo>
                    <a:pt x="3042837" y="727333"/>
                  </a:lnTo>
                  <a:lnTo>
                    <a:pt x="0" y="727333"/>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20" name="TextBox 20"/>
            <p:cNvSpPr txBox="1"/>
            <p:nvPr/>
          </p:nvSpPr>
          <p:spPr>
            <a:xfrm>
              <a:off x="0" y="-38100"/>
              <a:ext cx="3042837" cy="765433"/>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rot="8100000">
            <a:off x="13721104" y="8138017"/>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4"/>
            <a:stretch>
              <a:fillRect/>
            </a:stretch>
          </a:blipFill>
        </p:spPr>
        <p:txBody>
          <a:bodyPr/>
          <a:lstStyle/>
          <a:p>
            <a:endParaRPr lang="en-US"/>
          </a:p>
        </p:txBody>
      </p:sp>
      <p:grpSp>
        <p:nvGrpSpPr>
          <p:cNvPr id="22" name="Group 22"/>
          <p:cNvGrpSpPr/>
          <p:nvPr/>
        </p:nvGrpSpPr>
        <p:grpSpPr>
          <a:xfrm rot="-2700000">
            <a:off x="14773604" y="8138004"/>
            <a:ext cx="5641848" cy="2550578"/>
            <a:chOff x="0" y="0"/>
            <a:chExt cx="1681125" cy="760006"/>
          </a:xfrm>
        </p:grpSpPr>
        <p:sp>
          <p:nvSpPr>
            <p:cNvPr id="23" name="Freeform 23"/>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24" name="TextBox 24"/>
            <p:cNvSpPr txBox="1"/>
            <p:nvPr/>
          </p:nvSpPr>
          <p:spPr>
            <a:xfrm>
              <a:off x="0" y="-38100"/>
              <a:ext cx="1681125" cy="798106"/>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3113565" y="1862229"/>
            <a:ext cx="2281637" cy="2290671"/>
          </a:xfrm>
          <a:custGeom>
            <a:avLst/>
            <a:gdLst/>
            <a:ahLst/>
            <a:cxnLst/>
            <a:rect l="l" t="t" r="r" b="b"/>
            <a:pathLst>
              <a:path w="2334265" h="2334265">
                <a:moveTo>
                  <a:pt x="0" y="0"/>
                </a:moveTo>
                <a:lnTo>
                  <a:pt x="2334265" y="0"/>
                </a:lnTo>
                <a:lnTo>
                  <a:pt x="2334265" y="2334265"/>
                </a:lnTo>
                <a:lnTo>
                  <a:pt x="0" y="2334265"/>
                </a:lnTo>
                <a:lnTo>
                  <a:pt x="0" y="0"/>
                </a:lnTo>
                <a:close/>
              </a:path>
            </a:pathLst>
          </a:custGeom>
          <a:blipFill>
            <a:blip r:embed="rId7"/>
            <a:stretch>
              <a:fillRect/>
            </a:stretch>
          </a:blipFill>
        </p:spPr>
        <p:txBody>
          <a:bodyPr/>
          <a:lstStyle/>
          <a:p>
            <a:endParaRPr lang="en-US"/>
          </a:p>
        </p:txBody>
      </p:sp>
      <p:sp>
        <p:nvSpPr>
          <p:cNvPr id="26" name="TextBox 26"/>
          <p:cNvSpPr txBox="1"/>
          <p:nvPr/>
        </p:nvSpPr>
        <p:spPr>
          <a:xfrm>
            <a:off x="880998" y="4737576"/>
            <a:ext cx="6763491" cy="1962076"/>
          </a:xfrm>
          <a:prstGeom prst="rect">
            <a:avLst/>
          </a:prstGeom>
        </p:spPr>
        <p:txBody>
          <a:bodyPr lIns="0" tIns="0" rIns="0" bIns="0" rtlCol="0" anchor="t">
            <a:spAutoFit/>
          </a:bodyPr>
          <a:lstStyle/>
          <a:p>
            <a:pPr algn="ctr">
              <a:lnSpc>
                <a:spcPts val="5139"/>
              </a:lnSpc>
            </a:pPr>
            <a:r>
              <a:rPr lang="en-US" sz="3670"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3670" b="1"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3670"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3670" b="1" dirty="0" err="1">
                <a:solidFill>
                  <a:srgbClr val="FFFFFF"/>
                </a:solidFill>
                <a:latin typeface="Arial" panose="020B0604020202020204" pitchFamily="34" charset="0"/>
                <a:ea typeface="Canva Sans Bold"/>
                <a:cs typeface="Arial" panose="020B0604020202020204" pitchFamily="34" charset="0"/>
                <a:sym typeface="Canva Sans Bold"/>
              </a:rPr>
              <a:t>BỐ</a:t>
            </a:r>
            <a:r>
              <a:rPr lang="en-US" sz="3670" b="1" dirty="0">
                <a:solidFill>
                  <a:srgbClr val="FFFFFF"/>
                </a:solidFill>
                <a:latin typeface="Arial" panose="020B0604020202020204" pitchFamily="34" charset="0"/>
                <a:ea typeface="Canva Sans Bold"/>
                <a:cs typeface="Arial" panose="020B0604020202020204" pitchFamily="34" charset="0"/>
                <a:sym typeface="Canva Sans Bold"/>
              </a:rPr>
              <a:t> </a:t>
            </a:r>
          </a:p>
          <a:p>
            <a:pPr algn="ctr">
              <a:lnSpc>
                <a:spcPts val="5139"/>
              </a:lnSpc>
            </a:pPr>
            <a:r>
              <a:rPr lang="en-US" sz="3670" b="1" dirty="0" err="1">
                <a:solidFill>
                  <a:srgbClr val="FFFFFF"/>
                </a:solidFill>
                <a:latin typeface="Arial" panose="020B0604020202020204" pitchFamily="34" charset="0"/>
                <a:ea typeface="Canva Sans Bold"/>
                <a:cs typeface="Arial" panose="020B0604020202020204" pitchFamily="34" charset="0"/>
                <a:sym typeface="Canva Sans Bold"/>
              </a:rPr>
              <a:t>THỦ</a:t>
            </a:r>
            <a:r>
              <a:rPr lang="en-US" sz="3670"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3670" b="1" dirty="0" err="1">
                <a:solidFill>
                  <a:srgbClr val="FFFFFF"/>
                </a:solidFill>
                <a:latin typeface="Arial" panose="020B0604020202020204" pitchFamily="34" charset="0"/>
                <a:ea typeface="Canva Sans Bold"/>
                <a:cs typeface="Arial" panose="020B0604020202020204" pitchFamily="34" charset="0"/>
                <a:sym typeface="Canva Sans Bold"/>
              </a:rPr>
              <a:t>TỤC</a:t>
            </a:r>
            <a:r>
              <a:rPr lang="en-US" sz="3670"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3670" b="1" dirty="0" err="1">
                <a:solidFill>
                  <a:srgbClr val="FFFFFF"/>
                </a:solidFill>
                <a:latin typeface="Arial" panose="020B0604020202020204" pitchFamily="34" charset="0"/>
                <a:ea typeface="Canva Sans Bold"/>
                <a:cs typeface="Arial" panose="020B0604020202020204" pitchFamily="34" charset="0"/>
                <a:sym typeface="Canva Sans Bold"/>
              </a:rPr>
              <a:t>HÀNH</a:t>
            </a:r>
            <a:r>
              <a:rPr lang="en-US" sz="3670" b="1" dirty="0">
                <a:solidFill>
                  <a:srgbClr val="FFFFFF"/>
                </a:solidFill>
                <a:latin typeface="Arial" panose="020B0604020202020204" pitchFamily="34" charset="0"/>
                <a:ea typeface="Canva Sans Bold"/>
                <a:cs typeface="Arial" panose="020B0604020202020204" pitchFamily="34" charset="0"/>
                <a:sym typeface="Canva Sans Bold"/>
              </a:rPr>
              <a:t> </a:t>
            </a:r>
            <a:r>
              <a:rPr lang="en-US" sz="3670" b="1" dirty="0" err="1">
                <a:solidFill>
                  <a:srgbClr val="FFFFFF"/>
                </a:solidFill>
                <a:latin typeface="Arial" panose="020B0604020202020204" pitchFamily="34" charset="0"/>
                <a:ea typeface="Canva Sans Bold"/>
                <a:cs typeface="Arial" panose="020B0604020202020204" pitchFamily="34" charset="0"/>
                <a:sym typeface="Canva Sans Bold"/>
              </a:rPr>
              <a:t>CHÍNH</a:t>
            </a:r>
            <a:endParaRPr lang="en-US" sz="3670" b="1" dirty="0">
              <a:solidFill>
                <a:srgbClr val="FFFFFF"/>
              </a:solidFill>
              <a:latin typeface="Arial" panose="020B0604020202020204" pitchFamily="34" charset="0"/>
              <a:ea typeface="Canva Sans Bold"/>
              <a:cs typeface="Arial" panose="020B0604020202020204" pitchFamily="34" charset="0"/>
              <a:sym typeface="Canva Sans Bold"/>
            </a:endParaRPr>
          </a:p>
          <a:p>
            <a:pPr algn="ctr">
              <a:lnSpc>
                <a:spcPts val="5139"/>
              </a:lnSpc>
            </a:pPr>
            <a:endParaRPr lang="en-US" sz="3670" b="1" dirty="0">
              <a:solidFill>
                <a:srgbClr val="FFFFFF"/>
              </a:solidFill>
              <a:latin typeface="Arial" panose="020B0604020202020204" pitchFamily="34" charset="0"/>
              <a:ea typeface="Canva Sans Bold"/>
              <a:cs typeface="Arial" panose="020B0604020202020204" pitchFamily="34" charset="0"/>
              <a:sym typeface="Canva Sans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6529014" cy="822152"/>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solidFill>
                  <a:prstClr val="black"/>
                </a:solidFill>
              </a:endParaRPr>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dirty="0">
                  <a:solidFill>
                    <a:srgbClr val="2B2A2A"/>
                  </a:solidFill>
                  <a:latin typeface="Arial" panose="020B0604020202020204" pitchFamily="34" charset="0"/>
                  <a:ea typeface="Canva Sans Bold"/>
                  <a:cs typeface="Arial" panose="020B0604020202020204" pitchFamily="34" charset="0"/>
                  <a:sym typeface="Canva Sans Bold"/>
                </a:rPr>
                <a:t>  </a:t>
              </a:r>
              <a:r>
                <a:rPr lang="en-US" sz="2500" b="1" spc="64" dirty="0" err="1">
                  <a:solidFill>
                    <a:srgbClr val="2B2A2A"/>
                  </a:solidFill>
                  <a:latin typeface="Arial" panose="020B0604020202020204" pitchFamily="34" charset="0"/>
                  <a:ea typeface="Canva Sans Bold"/>
                  <a:cs typeface="Arial" panose="020B0604020202020204" pitchFamily="34" charset="0"/>
                  <a:sym typeface="Canva Sans Bold"/>
                </a:rPr>
                <a:t>Công</a:t>
              </a:r>
              <a:r>
                <a:rPr lang="en-US" sz="2500" b="1" spc="64" dirty="0">
                  <a:solidFill>
                    <a:srgbClr val="2B2A2A"/>
                  </a:solidFill>
                  <a:latin typeface="Arial" panose="020B0604020202020204" pitchFamily="34" charset="0"/>
                  <a:ea typeface="Canva Sans Bold"/>
                  <a:cs typeface="Arial" panose="020B0604020202020204" pitchFamily="34" charset="0"/>
                  <a:sym typeface="Canva Sans Bold"/>
                </a:rPr>
                <a:t> </a:t>
              </a:r>
              <a:r>
                <a:rPr lang="en-US" sz="2500" b="1" spc="64" dirty="0" err="1">
                  <a:solidFill>
                    <a:srgbClr val="2B2A2A"/>
                  </a:solidFill>
                  <a:latin typeface="Arial" panose="020B0604020202020204" pitchFamily="34" charset="0"/>
                  <a:ea typeface="Canva Sans Bold"/>
                  <a:cs typeface="Arial" panose="020B0604020202020204" pitchFamily="34" charset="0"/>
                  <a:sym typeface="Canva Sans Bold"/>
                </a:rPr>
                <a:t>bố</a:t>
              </a:r>
              <a:r>
                <a:rPr lang="en-US" sz="2500" b="1" spc="64" dirty="0">
                  <a:solidFill>
                    <a:srgbClr val="2B2A2A"/>
                  </a:solidFill>
                  <a:latin typeface="Arial" panose="020B0604020202020204" pitchFamily="34" charset="0"/>
                  <a:ea typeface="Canva Sans Bold"/>
                  <a:cs typeface="Arial" panose="020B0604020202020204" pitchFamily="34" charset="0"/>
                  <a:sym typeface="Canva Sans Bold"/>
                </a:rPr>
                <a:t> </a:t>
              </a:r>
              <a:r>
                <a:rPr lang="en-US" sz="2500" b="1" spc="64" dirty="0" err="1">
                  <a:solidFill>
                    <a:srgbClr val="2B2A2A"/>
                  </a:solidFill>
                  <a:latin typeface="Arial" panose="020B0604020202020204" pitchFamily="34" charset="0"/>
                  <a:ea typeface="Canva Sans Bold"/>
                  <a:cs typeface="Arial" panose="020B0604020202020204" pitchFamily="34" charset="0"/>
                  <a:sym typeface="Canva Sans Bold"/>
                </a:rPr>
                <a:t>TTHC</a:t>
              </a:r>
              <a:endParaRPr lang="en-US" sz="2500" b="1" spc="64" dirty="0">
                <a:solidFill>
                  <a:srgbClr val="2B2A2A"/>
                </a:solidFill>
                <a:latin typeface="Arial" panose="020B0604020202020204" pitchFamily="34" charset="0"/>
                <a:ea typeface="Canva Sans Bold"/>
                <a:cs typeface="Arial" panose="020B0604020202020204" pitchFamily="34" charset="0"/>
                <a:sym typeface="Canva Sans Bold"/>
              </a:endParaRP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solidFill>
                  <a:prstClr val="black"/>
                </a:solidFill>
              </a:endParaRPr>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03</a:t>
              </a:r>
            </a:p>
          </p:txBody>
        </p:sp>
      </p:grpSp>
      <p:sp>
        <p:nvSpPr>
          <p:cNvPr id="8" name="Freeform 8"/>
          <p:cNvSpPr/>
          <p:nvPr/>
        </p:nvSpPr>
        <p:spPr>
          <a:xfrm>
            <a:off x="-717512" y="2312401"/>
            <a:ext cx="19215584" cy="3915646"/>
          </a:xfrm>
          <a:custGeom>
            <a:avLst/>
            <a:gdLst/>
            <a:ahLst/>
            <a:cxnLst/>
            <a:rect l="l" t="t" r="r" b="b"/>
            <a:pathLst>
              <a:path w="19215584" h="3915646">
                <a:moveTo>
                  <a:pt x="0" y="0"/>
                </a:moveTo>
                <a:lnTo>
                  <a:pt x="19215584" y="0"/>
                </a:lnTo>
                <a:lnTo>
                  <a:pt x="19215584" y="3915645"/>
                </a:lnTo>
                <a:lnTo>
                  <a:pt x="0" y="3915645"/>
                </a:lnTo>
                <a:lnTo>
                  <a:pt x="0" y="0"/>
                </a:lnTo>
                <a:close/>
              </a:path>
            </a:pathLst>
          </a:custGeom>
          <a:blipFill>
            <a:blip r:embed="rId2"/>
            <a:stretch>
              <a:fillRect l="-103" t="-18246" r="-11669" b="-3796"/>
            </a:stretch>
          </a:blipFill>
        </p:spPr>
        <p:txBody>
          <a:bodyPr/>
          <a:lstStyle/>
          <a:p>
            <a:endParaRPr lang="en-US">
              <a:solidFill>
                <a:prstClr val="black"/>
              </a:solidFill>
            </a:endParaRPr>
          </a:p>
        </p:txBody>
      </p:sp>
      <p:sp>
        <p:nvSpPr>
          <p:cNvPr id="9" name="Freeform 9"/>
          <p:cNvSpPr/>
          <p:nvPr/>
        </p:nvSpPr>
        <p:spPr>
          <a:xfrm>
            <a:off x="5817779" y="-121749"/>
            <a:ext cx="8135557" cy="3044220"/>
          </a:xfrm>
          <a:custGeom>
            <a:avLst/>
            <a:gdLst/>
            <a:ahLst/>
            <a:cxnLst/>
            <a:rect l="l" t="t" r="r" b="b"/>
            <a:pathLst>
              <a:path w="8135557" h="3044220">
                <a:moveTo>
                  <a:pt x="0" y="0"/>
                </a:moveTo>
                <a:lnTo>
                  <a:pt x="8135557" y="0"/>
                </a:lnTo>
                <a:lnTo>
                  <a:pt x="8135557" y="3044220"/>
                </a:lnTo>
                <a:lnTo>
                  <a:pt x="0" y="3044220"/>
                </a:lnTo>
                <a:lnTo>
                  <a:pt x="0" y="0"/>
                </a:lnTo>
                <a:close/>
              </a:path>
            </a:pathLst>
          </a:custGeom>
          <a:blipFill>
            <a:blip r:embed="rId3"/>
            <a:stretch>
              <a:fillRect t="-3219" r="-5233" b="-133"/>
            </a:stretch>
          </a:blipFill>
        </p:spPr>
        <p:txBody>
          <a:bodyPr/>
          <a:lstStyle/>
          <a:p>
            <a:endParaRPr lang="en-US">
              <a:solidFill>
                <a:prstClr val="black"/>
              </a:solidFill>
            </a:endParaRPr>
          </a:p>
        </p:txBody>
      </p:sp>
      <p:sp>
        <p:nvSpPr>
          <p:cNvPr id="10" name="Freeform 10"/>
          <p:cNvSpPr/>
          <p:nvPr/>
        </p:nvSpPr>
        <p:spPr>
          <a:xfrm>
            <a:off x="440499" y="3532541"/>
            <a:ext cx="1795174" cy="1820509"/>
          </a:xfrm>
          <a:custGeom>
            <a:avLst/>
            <a:gdLst/>
            <a:ahLst/>
            <a:cxnLst/>
            <a:rect l="l" t="t" r="r" b="b"/>
            <a:pathLst>
              <a:path w="1795174" h="1820509">
                <a:moveTo>
                  <a:pt x="0" y="0"/>
                </a:moveTo>
                <a:lnTo>
                  <a:pt x="1795174" y="0"/>
                </a:lnTo>
                <a:lnTo>
                  <a:pt x="1795174" y="1820509"/>
                </a:lnTo>
                <a:lnTo>
                  <a:pt x="0" y="1820509"/>
                </a:lnTo>
                <a:lnTo>
                  <a:pt x="0" y="0"/>
                </a:lnTo>
                <a:close/>
              </a:path>
            </a:pathLst>
          </a:custGeom>
          <a:blipFill>
            <a:blip r:embed="rId4"/>
            <a:stretch>
              <a:fillRect/>
            </a:stretch>
          </a:blipFill>
        </p:spPr>
        <p:txBody>
          <a:bodyPr/>
          <a:lstStyle/>
          <a:p>
            <a:endParaRPr lang="en-US">
              <a:solidFill>
                <a:prstClr val="black"/>
              </a:solidFill>
            </a:endParaRPr>
          </a:p>
        </p:txBody>
      </p:sp>
      <p:sp>
        <p:nvSpPr>
          <p:cNvPr id="12" name="TextBox 12"/>
          <p:cNvSpPr txBox="1"/>
          <p:nvPr/>
        </p:nvSpPr>
        <p:spPr>
          <a:xfrm>
            <a:off x="6816850" y="881153"/>
            <a:ext cx="5984750" cy="872034"/>
          </a:xfrm>
          <a:prstGeom prst="rect">
            <a:avLst/>
          </a:prstGeom>
        </p:spPr>
        <p:txBody>
          <a:bodyPr wrap="square" lIns="0" tIns="0" rIns="0" bIns="0" rtlCol="0" anchor="t">
            <a:spAutoFit/>
          </a:bodyPr>
          <a:lstStyle/>
          <a:p>
            <a:pPr algn="ctr">
              <a:lnSpc>
                <a:spcPts val="3359"/>
              </a:lnSpc>
              <a:spcBef>
                <a:spcPct val="0"/>
              </a:spcBef>
            </a:pP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Bộ</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Bộ</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trưởng</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đã</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nhiều</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chỉ</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đạo</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để</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TTHC</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được</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400" b="1" spc="76" dirty="0" err="1">
                <a:solidFill>
                  <a:srgbClr val="FFFFFF"/>
                </a:solidFill>
                <a:latin typeface="Arial" panose="020B0604020202020204" pitchFamily="34" charset="0"/>
                <a:ea typeface="Canva Sans Bold"/>
                <a:cs typeface="Arial" panose="020B0604020202020204" pitchFamily="34" charset="0"/>
                <a:sym typeface="Canva Sans Bold"/>
              </a:rPr>
              <a:t>bố</a:t>
            </a:r>
            <a:r>
              <a:rPr lang="en-US" sz="2400" b="1" spc="76" dirty="0">
                <a:solidFill>
                  <a:srgbClr val="FFFFFF"/>
                </a:solidFill>
                <a:latin typeface="Arial" panose="020B0604020202020204" pitchFamily="34" charset="0"/>
                <a:ea typeface="Canva Sans Bold"/>
                <a:cs typeface="Arial" panose="020B0604020202020204" pitchFamily="34" charset="0"/>
                <a:sym typeface="Canva Sans Bold"/>
              </a:rPr>
              <a:t> : </a:t>
            </a:r>
          </a:p>
        </p:txBody>
      </p:sp>
      <p:sp>
        <p:nvSpPr>
          <p:cNvPr id="13" name="TextBox 13"/>
          <p:cNvSpPr txBox="1"/>
          <p:nvPr/>
        </p:nvSpPr>
        <p:spPr>
          <a:xfrm>
            <a:off x="2045332" y="3751383"/>
            <a:ext cx="5684313" cy="743793"/>
          </a:xfrm>
          <a:prstGeom prst="rect">
            <a:avLst/>
          </a:prstGeom>
        </p:spPr>
        <p:txBody>
          <a:bodyPr wrap="square" lIns="0" tIns="0" rIns="0" bIns="0" rtlCol="0" anchor="t">
            <a:spAutoFit/>
          </a:bodyPr>
          <a:lstStyle/>
          <a:p>
            <a:pPr algn="just">
              <a:lnSpc>
                <a:spcPts val="2926"/>
              </a:lnSpc>
              <a:spcBef>
                <a:spcPct val="0"/>
              </a:spcBef>
            </a:pP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Kịp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BTP</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đã</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ban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hành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14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QĐ</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để</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bố</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TTHC</a:t>
            </a: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4" name="Freeform 14"/>
          <p:cNvSpPr/>
          <p:nvPr/>
        </p:nvSpPr>
        <p:spPr>
          <a:xfrm>
            <a:off x="9131357" y="3532541"/>
            <a:ext cx="1795174" cy="1820509"/>
          </a:xfrm>
          <a:custGeom>
            <a:avLst/>
            <a:gdLst/>
            <a:ahLst/>
            <a:cxnLst/>
            <a:rect l="l" t="t" r="r" b="b"/>
            <a:pathLst>
              <a:path w="1795174" h="1820509">
                <a:moveTo>
                  <a:pt x="0" y="0"/>
                </a:moveTo>
                <a:lnTo>
                  <a:pt x="1795174" y="0"/>
                </a:lnTo>
                <a:lnTo>
                  <a:pt x="1795174" y="1820509"/>
                </a:lnTo>
                <a:lnTo>
                  <a:pt x="0" y="1820509"/>
                </a:lnTo>
                <a:lnTo>
                  <a:pt x="0" y="0"/>
                </a:lnTo>
                <a:close/>
              </a:path>
            </a:pathLst>
          </a:custGeom>
          <a:blipFill>
            <a:blip r:embed="rId5"/>
            <a:stretch>
              <a:fillRect/>
            </a:stretch>
          </a:blipFill>
        </p:spPr>
        <p:txBody>
          <a:bodyPr/>
          <a:lstStyle/>
          <a:p>
            <a:endParaRPr lang="en-US">
              <a:solidFill>
                <a:prstClr val="black"/>
              </a:solidFill>
            </a:endParaRPr>
          </a:p>
        </p:txBody>
      </p:sp>
      <p:sp>
        <p:nvSpPr>
          <p:cNvPr id="15" name="TextBox 15"/>
          <p:cNvSpPr txBox="1"/>
          <p:nvPr/>
        </p:nvSpPr>
        <p:spPr>
          <a:xfrm>
            <a:off x="10814327" y="6258180"/>
            <a:ext cx="6523110" cy="1115690"/>
          </a:xfrm>
          <a:prstGeom prst="rect">
            <a:avLst/>
          </a:prstGeom>
        </p:spPr>
        <p:txBody>
          <a:bodyPr lIns="0" tIns="0" rIns="0" bIns="0" rtlCol="0" anchor="t">
            <a:spAutoFit/>
          </a:bodyPr>
          <a:lstStyle/>
          <a:p>
            <a:pPr algn="just">
              <a:lnSpc>
                <a:spcPts val="2926"/>
              </a:lnSpc>
              <a:spcBef>
                <a:spcPct val="0"/>
              </a:spcBef>
            </a:pP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bố</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Danh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mục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dịch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vụ</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trực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tuyến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toàn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trình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và</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dich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vụ</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trực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tuyến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một</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phần</a:t>
            </a: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a:p>
            <a:pPr algn="just">
              <a:lnSpc>
                <a:spcPts val="2926"/>
              </a:lnSpc>
              <a:spcBef>
                <a:spcPct val="0"/>
              </a:spcBef>
            </a:pP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6" name="Freeform 16"/>
          <p:cNvSpPr/>
          <p:nvPr/>
        </p:nvSpPr>
        <p:spPr>
          <a:xfrm>
            <a:off x="440499" y="5971104"/>
            <a:ext cx="1795174" cy="1820509"/>
          </a:xfrm>
          <a:custGeom>
            <a:avLst/>
            <a:gdLst/>
            <a:ahLst/>
            <a:cxnLst/>
            <a:rect l="l" t="t" r="r" b="b"/>
            <a:pathLst>
              <a:path w="1795174" h="1820509">
                <a:moveTo>
                  <a:pt x="0" y="0"/>
                </a:moveTo>
                <a:lnTo>
                  <a:pt x="1795174" y="0"/>
                </a:lnTo>
                <a:lnTo>
                  <a:pt x="1795174" y="1820509"/>
                </a:lnTo>
                <a:lnTo>
                  <a:pt x="0" y="1820509"/>
                </a:lnTo>
                <a:lnTo>
                  <a:pt x="0" y="0"/>
                </a:lnTo>
                <a:close/>
              </a:path>
            </a:pathLst>
          </a:custGeom>
          <a:blipFill>
            <a:blip r:embed="rId6"/>
            <a:stretch>
              <a:fillRect/>
            </a:stretch>
          </a:blipFill>
        </p:spPr>
        <p:txBody>
          <a:bodyPr/>
          <a:lstStyle/>
          <a:p>
            <a:endParaRPr lang="en-US">
              <a:solidFill>
                <a:prstClr val="black"/>
              </a:solidFill>
            </a:endParaRPr>
          </a:p>
        </p:txBody>
      </p:sp>
      <p:sp>
        <p:nvSpPr>
          <p:cNvPr id="17" name="TextBox 17"/>
          <p:cNvSpPr txBox="1"/>
          <p:nvPr/>
        </p:nvSpPr>
        <p:spPr>
          <a:xfrm>
            <a:off x="2045332" y="6189946"/>
            <a:ext cx="5684313" cy="1115690"/>
          </a:xfrm>
          <a:prstGeom prst="rect">
            <a:avLst/>
          </a:prstGeom>
        </p:spPr>
        <p:txBody>
          <a:bodyPr lIns="0" tIns="0" rIns="0" bIns="0" rtlCol="0" anchor="t">
            <a:spAutoFit/>
          </a:bodyPr>
          <a:lstStyle/>
          <a:p>
            <a:pPr algn="just">
              <a:lnSpc>
                <a:spcPts val="2926"/>
              </a:lnSpc>
              <a:spcBef>
                <a:spcPct val="0"/>
              </a:spcBef>
            </a:pP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Đăng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tải</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TTHC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thuộc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lĩnh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vực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QLNN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của</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Bộ</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lên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Cơ</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sở</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dữ</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liệu</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quốc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gia</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về</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TTHC</a:t>
            </a: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8" name="Freeform 18"/>
          <p:cNvSpPr/>
          <p:nvPr/>
        </p:nvSpPr>
        <p:spPr>
          <a:xfrm>
            <a:off x="8890280" y="5838786"/>
            <a:ext cx="1795174" cy="1820509"/>
          </a:xfrm>
          <a:custGeom>
            <a:avLst/>
            <a:gdLst/>
            <a:ahLst/>
            <a:cxnLst/>
            <a:rect l="l" t="t" r="r" b="b"/>
            <a:pathLst>
              <a:path w="1795174" h="1820509">
                <a:moveTo>
                  <a:pt x="0" y="0"/>
                </a:moveTo>
                <a:lnTo>
                  <a:pt x="1795174" y="0"/>
                </a:lnTo>
                <a:lnTo>
                  <a:pt x="1795174" y="1820510"/>
                </a:lnTo>
                <a:lnTo>
                  <a:pt x="0" y="1820510"/>
                </a:lnTo>
                <a:lnTo>
                  <a:pt x="0" y="0"/>
                </a:lnTo>
                <a:close/>
              </a:path>
            </a:pathLst>
          </a:custGeom>
          <a:blipFill>
            <a:blip r:embed="rId7"/>
            <a:stretch>
              <a:fillRect/>
            </a:stretch>
          </a:blipFill>
        </p:spPr>
        <p:txBody>
          <a:bodyPr/>
          <a:lstStyle/>
          <a:p>
            <a:endParaRPr lang="en-US">
              <a:solidFill>
                <a:prstClr val="black"/>
              </a:solidFill>
            </a:endParaRPr>
          </a:p>
        </p:txBody>
      </p:sp>
      <p:sp>
        <p:nvSpPr>
          <p:cNvPr id="22" name="Freeform 22"/>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solidFill>
                <a:prstClr val="black"/>
              </a:solidFill>
            </a:endParaRPr>
          </a:p>
        </p:txBody>
      </p:sp>
      <p:sp>
        <p:nvSpPr>
          <p:cNvPr id="23" name="Freeform 23"/>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solidFill>
                <a:prstClr val="black"/>
              </a:solidFill>
            </a:endParaRPr>
          </a:p>
        </p:txBody>
      </p:sp>
      <p:sp>
        <p:nvSpPr>
          <p:cNvPr id="24" name="TextBox 17"/>
          <p:cNvSpPr txBox="1"/>
          <p:nvPr/>
        </p:nvSpPr>
        <p:spPr>
          <a:xfrm>
            <a:off x="10926531" y="3751383"/>
            <a:ext cx="5684313" cy="1115690"/>
          </a:xfrm>
          <a:prstGeom prst="rect">
            <a:avLst/>
          </a:prstGeom>
        </p:spPr>
        <p:txBody>
          <a:bodyPr lIns="0" tIns="0" rIns="0" bIns="0" rtlCol="0" anchor="t">
            <a:spAutoFit/>
          </a:bodyPr>
          <a:lstStyle/>
          <a:p>
            <a:pPr algn="just">
              <a:lnSpc>
                <a:spcPts val="2926"/>
              </a:lnSpc>
              <a:spcBef>
                <a:spcPct val="0"/>
              </a:spcBef>
            </a:pP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bố</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Danh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mục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TTHC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đủ</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điều</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kiện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thực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hiện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dịch</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vụ</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trực</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tuyến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toàn</a:t>
            </a:r>
            <a:r>
              <a:rPr lang="en-US" sz="2090" b="1" spc="66"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90" b="1" spc="66" dirty="0" err="1">
                <a:solidFill>
                  <a:srgbClr val="FFFFFF"/>
                </a:solidFill>
                <a:latin typeface="Arial" panose="020B0604020202020204" pitchFamily="34" charset="0"/>
                <a:ea typeface="Canva Sans Bold"/>
                <a:cs typeface="Arial" panose="020B0604020202020204" pitchFamily="34" charset="0"/>
                <a:sym typeface="Canva Sans Bold"/>
              </a:rPr>
              <a:t>trình</a:t>
            </a:r>
            <a:endParaRPr lang="en-US" sz="2090" b="1" spc="66" dirty="0">
              <a:solidFill>
                <a:srgbClr val="FFFFFF"/>
              </a:solidFill>
              <a:latin typeface="Arial" panose="020B0604020202020204" pitchFamily="34" charset="0"/>
              <a:ea typeface="Canva Sans Bold"/>
              <a:cs typeface="Arial" panose="020B0604020202020204" pitchFamily="34" charset="0"/>
              <a:sym typeface="Canva Sans Bold"/>
            </a:endParaRPr>
          </a:p>
        </p:txBody>
      </p:sp>
    </p:spTree>
    <p:extLst>
      <p:ext uri="{BB962C8B-B14F-4D97-AF65-F5344CB8AC3E}">
        <p14:creationId xmlns:p14="http://schemas.microsoft.com/office/powerpoint/2010/main" val="522468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728598" y="8976488"/>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solidFill>
                <a:prstClr val="black"/>
              </a:solidFill>
            </a:endParaRPr>
          </a:p>
        </p:txBody>
      </p:sp>
      <p:sp>
        <p:nvSpPr>
          <p:cNvPr id="3" name="Freeform 3"/>
          <p:cNvSpPr/>
          <p:nvPr/>
        </p:nvSpPr>
        <p:spPr>
          <a:xfrm rot="8100000">
            <a:off x="5624815" y="8372210"/>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solidFill>
                <a:prstClr val="black"/>
              </a:solidFill>
            </a:endParaRPr>
          </a:p>
        </p:txBody>
      </p:sp>
      <p:grpSp>
        <p:nvGrpSpPr>
          <p:cNvPr id="4" name="Group 4"/>
          <p:cNvGrpSpPr/>
          <p:nvPr/>
        </p:nvGrpSpPr>
        <p:grpSpPr>
          <a:xfrm rot="-2700000">
            <a:off x="7343578" y="7933442"/>
            <a:ext cx="5776308" cy="3366163"/>
            <a:chOff x="0" y="0"/>
            <a:chExt cx="1721191" cy="1003030"/>
          </a:xfrm>
        </p:grpSpPr>
        <p:sp>
          <p:nvSpPr>
            <p:cNvPr id="5" name="Freeform 5"/>
            <p:cNvSpPr/>
            <p:nvPr/>
          </p:nvSpPr>
          <p:spPr>
            <a:xfrm>
              <a:off x="0" y="0"/>
              <a:ext cx="1721191" cy="1003030"/>
            </a:xfrm>
            <a:custGeom>
              <a:avLst/>
              <a:gdLst/>
              <a:ahLst/>
              <a:cxnLst/>
              <a:rect l="l" t="t" r="r" b="b"/>
              <a:pathLst>
                <a:path w="1721191" h="1003030">
                  <a:moveTo>
                    <a:pt x="0" y="0"/>
                  </a:moveTo>
                  <a:lnTo>
                    <a:pt x="1721191" y="0"/>
                  </a:lnTo>
                  <a:lnTo>
                    <a:pt x="1721191" y="1003030"/>
                  </a:lnTo>
                  <a:lnTo>
                    <a:pt x="0" y="1003030"/>
                  </a:lnTo>
                  <a:close/>
                </a:path>
              </a:pathLst>
            </a:custGeom>
            <a:solidFill>
              <a:srgbClr val="FF3D00"/>
            </a:solidFill>
          </p:spPr>
          <p:txBody>
            <a:bodyPr/>
            <a:lstStyle/>
            <a:p>
              <a:endParaRPr lang="en-US">
                <a:solidFill>
                  <a:prstClr val="black"/>
                </a:solidFill>
              </a:endParaRPr>
            </a:p>
          </p:txBody>
        </p:sp>
        <p:sp>
          <p:nvSpPr>
            <p:cNvPr id="6" name="TextBox 6"/>
            <p:cNvSpPr txBox="1"/>
            <p:nvPr/>
          </p:nvSpPr>
          <p:spPr>
            <a:xfrm>
              <a:off x="0" y="-38100"/>
              <a:ext cx="1721191" cy="104113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2700000">
            <a:off x="3674417" y="565594"/>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solidFill>
                <a:prstClr val="black"/>
              </a:solidFill>
            </a:endParaRPr>
          </a:p>
        </p:txBody>
      </p:sp>
      <p:grpSp>
        <p:nvGrpSpPr>
          <p:cNvPr id="8" name="Group 8"/>
          <p:cNvGrpSpPr/>
          <p:nvPr/>
        </p:nvGrpSpPr>
        <p:grpSpPr>
          <a:xfrm rot="-8100000">
            <a:off x="6556821" y="-1802823"/>
            <a:ext cx="4725925" cy="3952619"/>
            <a:chOff x="0" y="0"/>
            <a:chExt cx="1408204" cy="1177779"/>
          </a:xfrm>
        </p:grpSpPr>
        <p:sp>
          <p:nvSpPr>
            <p:cNvPr id="9" name="Freeform 9"/>
            <p:cNvSpPr/>
            <p:nvPr/>
          </p:nvSpPr>
          <p:spPr>
            <a:xfrm>
              <a:off x="0" y="0"/>
              <a:ext cx="1408204" cy="1177779"/>
            </a:xfrm>
            <a:custGeom>
              <a:avLst/>
              <a:gdLst/>
              <a:ahLst/>
              <a:cxnLst/>
              <a:rect l="l" t="t" r="r" b="b"/>
              <a:pathLst>
                <a:path w="1408204" h="1177779">
                  <a:moveTo>
                    <a:pt x="0" y="0"/>
                  </a:moveTo>
                  <a:lnTo>
                    <a:pt x="1408204" y="0"/>
                  </a:lnTo>
                  <a:lnTo>
                    <a:pt x="1408204" y="1177779"/>
                  </a:lnTo>
                  <a:lnTo>
                    <a:pt x="0" y="1177779"/>
                  </a:lnTo>
                  <a:close/>
                </a:path>
              </a:pathLst>
            </a:custGeom>
            <a:gradFill rotWithShape="1">
              <a:gsLst>
                <a:gs pos="0">
                  <a:srgbClr val="FFDE59">
                    <a:alpha val="100000"/>
                  </a:srgbClr>
                </a:gs>
                <a:gs pos="100000">
                  <a:srgbClr val="FF914D">
                    <a:alpha val="100000"/>
                  </a:srgbClr>
                </a:gs>
              </a:gsLst>
              <a:lin ang="0"/>
            </a:gradFill>
          </p:spPr>
          <p:txBody>
            <a:bodyPr/>
            <a:lstStyle/>
            <a:p>
              <a:endParaRPr lang="en-US">
                <a:solidFill>
                  <a:prstClr val="black"/>
                </a:solidFill>
              </a:endParaRPr>
            </a:p>
          </p:txBody>
        </p:sp>
        <p:sp>
          <p:nvSpPr>
            <p:cNvPr id="10" name="TextBox 10"/>
            <p:cNvSpPr txBox="1"/>
            <p:nvPr/>
          </p:nvSpPr>
          <p:spPr>
            <a:xfrm>
              <a:off x="0" y="-38100"/>
              <a:ext cx="1408204" cy="121587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rot="-2700000">
            <a:off x="9410503" y="-1928623"/>
            <a:ext cx="11641929" cy="11641929"/>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5">
              <a:alphaModFix amt="58000"/>
            </a:blip>
            <a:stretch>
              <a:fillRect/>
            </a:stretch>
          </a:blipFill>
        </p:spPr>
        <p:txBody>
          <a:bodyPr/>
          <a:lstStyle/>
          <a:p>
            <a:endParaRPr lang="en-US">
              <a:solidFill>
                <a:prstClr val="black"/>
              </a:solidFill>
            </a:endParaRPr>
          </a:p>
        </p:txBody>
      </p:sp>
      <p:grpSp>
        <p:nvGrpSpPr>
          <p:cNvPr id="12" name="Group 12"/>
          <p:cNvGrpSpPr/>
          <p:nvPr/>
        </p:nvGrpSpPr>
        <p:grpSpPr>
          <a:xfrm rot="-2700000">
            <a:off x="9741921" y="-1597205"/>
            <a:ext cx="10863149" cy="10863149"/>
            <a:chOff x="0" y="0"/>
            <a:chExt cx="2041549" cy="2041549"/>
          </a:xfrm>
        </p:grpSpPr>
        <p:sp>
          <p:nvSpPr>
            <p:cNvPr id="13" name="Freeform 13"/>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a:solidFill>
                  <a:prstClr val="black"/>
                </a:solidFill>
              </a:endParaRPr>
            </a:p>
          </p:txBody>
        </p:sp>
        <p:sp>
          <p:nvSpPr>
            <p:cNvPr id="14" name="TextBox 14"/>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8624254" y="-2913686"/>
            <a:ext cx="13403282" cy="13403282"/>
            <a:chOff x="0" y="0"/>
            <a:chExt cx="812800" cy="812800"/>
          </a:xfrm>
        </p:grpSpPr>
        <p:sp>
          <p:nvSpPr>
            <p:cNvPr id="16" name="Freeform 16"/>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6"/>
              <a:stretch>
                <a:fillRect l="-16666" r="-16666"/>
              </a:stretch>
            </a:blipFill>
          </p:spPr>
          <p:txBody>
            <a:bodyPr/>
            <a:lstStyle/>
            <a:p>
              <a:endParaRPr lang="en-US">
                <a:solidFill>
                  <a:prstClr val="black"/>
                </a:solidFill>
              </a:endParaRPr>
            </a:p>
          </p:txBody>
        </p:sp>
      </p:grpSp>
      <p:sp>
        <p:nvSpPr>
          <p:cNvPr id="17" name="Freeform 17"/>
          <p:cNvSpPr/>
          <p:nvPr/>
        </p:nvSpPr>
        <p:spPr>
          <a:xfrm rot="8100000">
            <a:off x="7812962" y="10684182"/>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4"/>
            <a:stretch>
              <a:fillRect/>
            </a:stretch>
          </a:blipFill>
        </p:spPr>
        <p:txBody>
          <a:bodyPr/>
          <a:lstStyle/>
          <a:p>
            <a:endParaRPr lang="en-US">
              <a:solidFill>
                <a:prstClr val="black"/>
              </a:solidFill>
            </a:endParaRPr>
          </a:p>
        </p:txBody>
      </p:sp>
      <p:grpSp>
        <p:nvGrpSpPr>
          <p:cNvPr id="18" name="Group 18"/>
          <p:cNvGrpSpPr/>
          <p:nvPr/>
        </p:nvGrpSpPr>
        <p:grpSpPr>
          <a:xfrm rot="-2700000">
            <a:off x="10567228" y="6662311"/>
            <a:ext cx="10211745" cy="2440924"/>
            <a:chOff x="0" y="0"/>
            <a:chExt cx="3042837" cy="727333"/>
          </a:xfrm>
        </p:grpSpPr>
        <p:sp>
          <p:nvSpPr>
            <p:cNvPr id="19" name="Freeform 19"/>
            <p:cNvSpPr/>
            <p:nvPr/>
          </p:nvSpPr>
          <p:spPr>
            <a:xfrm>
              <a:off x="0" y="0"/>
              <a:ext cx="3042837" cy="727333"/>
            </a:xfrm>
            <a:custGeom>
              <a:avLst/>
              <a:gdLst/>
              <a:ahLst/>
              <a:cxnLst/>
              <a:rect l="l" t="t" r="r" b="b"/>
              <a:pathLst>
                <a:path w="3042837" h="727333">
                  <a:moveTo>
                    <a:pt x="0" y="0"/>
                  </a:moveTo>
                  <a:lnTo>
                    <a:pt x="3042837" y="0"/>
                  </a:lnTo>
                  <a:lnTo>
                    <a:pt x="3042837" y="727333"/>
                  </a:lnTo>
                  <a:lnTo>
                    <a:pt x="0" y="727333"/>
                  </a:lnTo>
                  <a:close/>
                </a:path>
              </a:pathLst>
            </a:custGeom>
            <a:gradFill rotWithShape="1">
              <a:gsLst>
                <a:gs pos="0">
                  <a:srgbClr val="FF3131">
                    <a:alpha val="100000"/>
                  </a:srgbClr>
                </a:gs>
                <a:gs pos="100000">
                  <a:srgbClr val="FF914D">
                    <a:alpha val="100000"/>
                  </a:srgbClr>
                </a:gs>
              </a:gsLst>
              <a:lin ang="0"/>
            </a:gradFill>
          </p:spPr>
          <p:txBody>
            <a:bodyPr/>
            <a:lstStyle/>
            <a:p>
              <a:endParaRPr lang="en-US">
                <a:solidFill>
                  <a:prstClr val="black"/>
                </a:solidFill>
              </a:endParaRPr>
            </a:p>
          </p:txBody>
        </p:sp>
        <p:sp>
          <p:nvSpPr>
            <p:cNvPr id="20" name="TextBox 20"/>
            <p:cNvSpPr txBox="1"/>
            <p:nvPr/>
          </p:nvSpPr>
          <p:spPr>
            <a:xfrm>
              <a:off x="0" y="-38100"/>
              <a:ext cx="3042837" cy="76543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1" name="Freeform 21"/>
          <p:cNvSpPr/>
          <p:nvPr/>
        </p:nvSpPr>
        <p:spPr>
          <a:xfrm rot="8100000">
            <a:off x="13568704" y="8184431"/>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4"/>
            <a:stretch>
              <a:fillRect/>
            </a:stretch>
          </a:blipFill>
        </p:spPr>
        <p:txBody>
          <a:bodyPr/>
          <a:lstStyle/>
          <a:p>
            <a:endParaRPr lang="en-US">
              <a:solidFill>
                <a:prstClr val="black"/>
              </a:solidFill>
            </a:endParaRPr>
          </a:p>
        </p:txBody>
      </p:sp>
      <p:grpSp>
        <p:nvGrpSpPr>
          <p:cNvPr id="22" name="Group 22"/>
          <p:cNvGrpSpPr/>
          <p:nvPr/>
        </p:nvGrpSpPr>
        <p:grpSpPr>
          <a:xfrm rot="-2700000">
            <a:off x="14621204" y="8184418"/>
            <a:ext cx="5641848" cy="2550578"/>
            <a:chOff x="0" y="0"/>
            <a:chExt cx="1681125" cy="760006"/>
          </a:xfrm>
        </p:grpSpPr>
        <p:sp>
          <p:nvSpPr>
            <p:cNvPr id="23" name="Freeform 23"/>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gradFill rotWithShape="1">
              <a:gsLst>
                <a:gs pos="0">
                  <a:srgbClr val="FFDE59">
                    <a:alpha val="100000"/>
                  </a:srgbClr>
                </a:gs>
                <a:gs pos="100000">
                  <a:srgbClr val="FF914D">
                    <a:alpha val="100000"/>
                  </a:srgbClr>
                </a:gs>
              </a:gsLst>
              <a:lin ang="0"/>
            </a:gradFill>
          </p:spPr>
          <p:txBody>
            <a:bodyPr/>
            <a:lstStyle/>
            <a:p>
              <a:endParaRPr lang="en-US">
                <a:solidFill>
                  <a:prstClr val="black"/>
                </a:solidFill>
              </a:endParaRPr>
            </a:p>
          </p:txBody>
        </p:sp>
        <p:sp>
          <p:nvSpPr>
            <p:cNvPr id="24" name="TextBox 24"/>
            <p:cNvSpPr txBox="1"/>
            <p:nvPr/>
          </p:nvSpPr>
          <p:spPr>
            <a:xfrm>
              <a:off x="0" y="-38100"/>
              <a:ext cx="1681125" cy="79810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TextBox 26"/>
          <p:cNvSpPr txBox="1"/>
          <p:nvPr/>
        </p:nvSpPr>
        <p:spPr>
          <a:xfrm>
            <a:off x="728598" y="4783990"/>
            <a:ext cx="6763491" cy="2583648"/>
          </a:xfrm>
          <a:prstGeom prst="rect">
            <a:avLst/>
          </a:prstGeom>
        </p:spPr>
        <p:txBody>
          <a:bodyPr lIns="0" tIns="0" rIns="0" bIns="0" rtlCol="0" anchor="t">
            <a:spAutoFit/>
          </a:bodyPr>
          <a:lstStyle/>
          <a:p>
            <a:pPr algn="ctr">
              <a:lnSpc>
                <a:spcPts val="5139"/>
              </a:lnSpc>
            </a:pPr>
            <a:r>
              <a:rPr lang="en-US" sz="3670" b="1" dirty="0">
                <a:solidFill>
                  <a:srgbClr val="FFFFFF"/>
                </a:solidFill>
                <a:latin typeface="Arial" panose="020B0604020202020204" pitchFamily="34" charset="0"/>
                <a:ea typeface="Canva Sans Bold"/>
                <a:cs typeface="Arial" panose="020B0604020202020204" pitchFamily="34" charset="0"/>
                <a:sym typeface="Canva Sans Bold"/>
              </a:rPr>
              <a:t> NHIỆM VỤ TRỌNG TÂM TRONG THỜI GIAN TỚI,</a:t>
            </a:r>
          </a:p>
          <a:p>
            <a:pPr algn="ctr">
              <a:lnSpc>
                <a:spcPts val="5139"/>
              </a:lnSpc>
            </a:pPr>
            <a:r>
              <a:rPr lang="en-US" sz="3670" b="1" dirty="0">
                <a:solidFill>
                  <a:srgbClr val="FFFFFF"/>
                </a:solidFill>
                <a:latin typeface="Arial" panose="020B0604020202020204" pitchFamily="34" charset="0"/>
                <a:ea typeface="Canva Sans Bold"/>
                <a:cs typeface="Arial" panose="020B0604020202020204" pitchFamily="34" charset="0"/>
                <a:sym typeface="Canva Sans Bold"/>
              </a:rPr>
              <a:t> ĐỀ XUẤT KIẾN NGHỊ</a:t>
            </a:r>
          </a:p>
          <a:p>
            <a:pPr algn="ctr">
              <a:lnSpc>
                <a:spcPts val="5139"/>
              </a:lnSpc>
            </a:pPr>
            <a:endParaRPr lang="en-US" sz="3670" b="1" dirty="0">
              <a:solidFill>
                <a:srgbClr val="FFFFFF"/>
              </a:solidFill>
              <a:latin typeface="Arial" panose="020B0604020202020204" pitchFamily="34" charset="0"/>
              <a:ea typeface="Canva Sans Bold"/>
              <a:cs typeface="Arial" panose="020B0604020202020204" pitchFamily="34" charset="0"/>
              <a:sym typeface="Canva Sans Bold"/>
            </a:endParaRP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17146" t="17584" r="17754" b="17911"/>
          <a:stretch/>
        </p:blipFill>
        <p:spPr>
          <a:xfrm>
            <a:off x="3272143" y="2495659"/>
            <a:ext cx="1676400" cy="1646613"/>
          </a:xfrm>
          <a:prstGeom prst="rect">
            <a:avLst/>
          </a:prstGeom>
        </p:spPr>
      </p:pic>
    </p:spTree>
    <p:extLst>
      <p:ext uri="{BB962C8B-B14F-4D97-AF65-F5344CB8AC3E}">
        <p14:creationId xmlns:p14="http://schemas.microsoft.com/office/powerpoint/2010/main" val="346554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7185367" cy="904801"/>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Nhiệm vụ trọng tâm trong thời gian tới, đề xuất kiến nghị</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dirty="0">
                  <a:solidFill>
                    <a:srgbClr val="6B0909"/>
                  </a:solidFill>
                  <a:latin typeface="Arial" panose="020B0604020202020204" pitchFamily="34" charset="0"/>
                  <a:ea typeface="Canva Sans"/>
                  <a:cs typeface="Arial" panose="020B0604020202020204" pitchFamily="34" charset="0"/>
                  <a:sym typeface="Canva Sans"/>
                </a:rPr>
                <a:t>05</a:t>
              </a:r>
            </a:p>
          </p:txBody>
        </p:sp>
      </p:grpSp>
      <p:grpSp>
        <p:nvGrpSpPr>
          <p:cNvPr id="8" name="Group 8"/>
          <p:cNvGrpSpPr/>
          <p:nvPr/>
        </p:nvGrpSpPr>
        <p:grpSpPr>
          <a:xfrm>
            <a:off x="272441" y="2065561"/>
            <a:ext cx="4223359" cy="696174"/>
            <a:chOff x="0" y="0"/>
            <a:chExt cx="7915923" cy="1070347"/>
          </a:xfrm>
        </p:grpSpPr>
        <p:sp>
          <p:nvSpPr>
            <p:cNvPr id="9" name="Freeform 9"/>
            <p:cNvSpPr/>
            <p:nvPr/>
          </p:nvSpPr>
          <p:spPr>
            <a:xfrm>
              <a:off x="0" y="0"/>
              <a:ext cx="7915923" cy="1070347"/>
            </a:xfrm>
            <a:custGeom>
              <a:avLst/>
              <a:gdLst/>
              <a:ahLst/>
              <a:cxnLst/>
              <a:rect l="l" t="t" r="r" b="b"/>
              <a:pathLst>
                <a:path w="7915923" h="1070347">
                  <a:moveTo>
                    <a:pt x="0" y="0"/>
                  </a:moveTo>
                  <a:lnTo>
                    <a:pt x="7712723" y="0"/>
                  </a:lnTo>
                  <a:lnTo>
                    <a:pt x="7915923" y="535173"/>
                  </a:lnTo>
                  <a:lnTo>
                    <a:pt x="7712723" y="1070347"/>
                  </a:lnTo>
                  <a:lnTo>
                    <a:pt x="0" y="1070347"/>
                  </a:lnTo>
                  <a:lnTo>
                    <a:pt x="203200" y="535173"/>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0" name="TextBox 10"/>
            <p:cNvSpPr txBox="1"/>
            <p:nvPr/>
          </p:nvSpPr>
          <p:spPr>
            <a:xfrm>
              <a:off x="177800" y="-38100"/>
              <a:ext cx="7661923" cy="1108447"/>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Về phía Bộ Tư pháp</a:t>
              </a:r>
            </a:p>
          </p:txBody>
        </p:sp>
      </p:grpSp>
      <p:sp>
        <p:nvSpPr>
          <p:cNvPr id="11" name="Freeform 11"/>
          <p:cNvSpPr/>
          <p:nvPr/>
        </p:nvSpPr>
        <p:spPr>
          <a:xfrm>
            <a:off x="1809274" y="4228739"/>
            <a:ext cx="3083019" cy="4076719"/>
          </a:xfrm>
          <a:custGeom>
            <a:avLst/>
            <a:gdLst/>
            <a:ahLst/>
            <a:cxnLst/>
            <a:rect l="l" t="t" r="r" b="b"/>
            <a:pathLst>
              <a:path w="3083019" h="4076719">
                <a:moveTo>
                  <a:pt x="0" y="0"/>
                </a:moveTo>
                <a:lnTo>
                  <a:pt x="3083019" y="0"/>
                </a:lnTo>
                <a:lnTo>
                  <a:pt x="3083019" y="4076719"/>
                </a:lnTo>
                <a:lnTo>
                  <a:pt x="0" y="407671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033183" y="389930"/>
            <a:ext cx="12270978" cy="4510651"/>
          </a:xfrm>
          <a:custGeom>
            <a:avLst/>
            <a:gdLst/>
            <a:ahLst/>
            <a:cxnLst/>
            <a:rect l="l" t="t" r="r" b="b"/>
            <a:pathLst>
              <a:path w="12270978" h="4510651">
                <a:moveTo>
                  <a:pt x="0" y="0"/>
                </a:moveTo>
                <a:lnTo>
                  <a:pt x="12270977" y="0"/>
                </a:lnTo>
                <a:lnTo>
                  <a:pt x="12270977" y="4510650"/>
                </a:lnTo>
                <a:lnTo>
                  <a:pt x="0" y="4510650"/>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5421108" y="1846393"/>
            <a:ext cx="9526656" cy="1092735"/>
          </a:xfrm>
          <a:prstGeom prst="rect">
            <a:avLst/>
          </a:prstGeom>
        </p:spPr>
        <p:txBody>
          <a:bodyPr lIns="0" tIns="0" rIns="0" bIns="0" rtlCol="0" anchor="t">
            <a:spAutoFit/>
          </a:bodyPr>
          <a:lstStyle/>
          <a:p>
            <a:pPr algn="just">
              <a:lnSpc>
                <a:spcPts val="2940"/>
              </a:lnSpc>
              <a:spcBef>
                <a:spcPct val="0"/>
              </a:spcBef>
            </a:pPr>
            <a:r>
              <a:rPr lang="en-US" sz="2400" dirty="0" err="1">
                <a:solidFill>
                  <a:srgbClr val="FFFFFF"/>
                </a:solidFill>
                <a:latin typeface="Arial" panose="020B0604020202020204" pitchFamily="34" charset="0"/>
                <a:ea typeface="Canva Sans"/>
                <a:cs typeface="Arial" panose="020B0604020202020204" pitchFamily="34" charset="0"/>
                <a:sym typeface="Canva Sans"/>
              </a:rPr>
              <a:t>Chú</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trọng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hướng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dẫn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tập</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huấn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chuyên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sâu</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cho</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đội</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ngũ</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cán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bộ</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công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chức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nhất</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là</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người</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trực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tiếp</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quyết</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các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TTHC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công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chức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tư</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pháp</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hộ</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tịch</a:t>
            </a:r>
            <a:endParaRPr lang="en-US" sz="2400"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4" name="Freeform 14"/>
          <p:cNvSpPr/>
          <p:nvPr/>
        </p:nvSpPr>
        <p:spPr>
          <a:xfrm>
            <a:off x="4892293" y="3086100"/>
            <a:ext cx="13253726" cy="4076719"/>
          </a:xfrm>
          <a:custGeom>
            <a:avLst/>
            <a:gdLst/>
            <a:ahLst/>
            <a:cxnLst/>
            <a:rect l="l" t="t" r="r" b="b"/>
            <a:pathLst>
              <a:path w="13253726" h="4871896">
                <a:moveTo>
                  <a:pt x="0" y="0"/>
                </a:moveTo>
                <a:lnTo>
                  <a:pt x="13253726" y="0"/>
                </a:lnTo>
                <a:lnTo>
                  <a:pt x="13253726" y="4871896"/>
                </a:lnTo>
                <a:lnTo>
                  <a:pt x="0" y="4871896"/>
                </a:lnTo>
                <a:lnTo>
                  <a:pt x="0" y="0"/>
                </a:lnTo>
                <a:close/>
              </a:path>
            </a:pathLst>
          </a:custGeom>
          <a:blipFill>
            <a:blip r:embed="rId3"/>
            <a:stretch>
              <a:fillRect/>
            </a:stretch>
          </a:blipFill>
        </p:spPr>
        <p:txBody>
          <a:bodyPr/>
          <a:lstStyle/>
          <a:p>
            <a:endParaRPr lang="en-US"/>
          </a:p>
        </p:txBody>
      </p:sp>
      <p:sp>
        <p:nvSpPr>
          <p:cNvPr id="15" name="TextBox 15"/>
          <p:cNvSpPr txBox="1"/>
          <p:nvPr/>
        </p:nvSpPr>
        <p:spPr>
          <a:xfrm>
            <a:off x="6558658" y="4398620"/>
            <a:ext cx="9745503" cy="1464632"/>
          </a:xfrm>
          <a:prstGeom prst="rect">
            <a:avLst/>
          </a:prstGeom>
        </p:spPr>
        <p:txBody>
          <a:bodyPr lIns="0" tIns="0" rIns="0" bIns="0" rtlCol="0" anchor="t">
            <a:spAutoFit/>
          </a:bodyPr>
          <a:lstStyle/>
          <a:p>
            <a:pPr algn="just">
              <a:lnSpc>
                <a:spcPts val="2940"/>
              </a:lnSpc>
              <a:spcBef>
                <a:spcPct val="0"/>
              </a:spcBef>
            </a:pPr>
            <a:r>
              <a:rPr lang="en-US" sz="2400" dirty="0" err="1">
                <a:solidFill>
                  <a:srgbClr val="FFFFFF"/>
                </a:solidFill>
                <a:latin typeface="Arial" panose="020B0604020202020204" pitchFamily="34" charset="0"/>
                <a:ea typeface="Canva Sans"/>
                <a:cs typeface="Arial" panose="020B0604020202020204" pitchFamily="34" charset="0"/>
                <a:sym typeface="Canva Sans"/>
              </a:rPr>
              <a:t>Đường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dây</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nóng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để</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hướng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dẫn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đáp</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các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khó</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khăn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vướng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mắc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bất</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cập</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trong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lĩnh</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vực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quản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lý</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nhà</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nước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của</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Bộ</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Tư</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pháp</a:t>
            </a:r>
            <a:r>
              <a:rPr lang="en-US" sz="2400" dirty="0">
                <a:solidFill>
                  <a:srgbClr val="FFFFFF"/>
                </a:solidFill>
                <a:latin typeface="Arial" panose="020B0604020202020204" pitchFamily="34" charset="0"/>
                <a:ea typeface="Canva Sans"/>
                <a:cs typeface="Arial" panose="020B0604020202020204" pitchFamily="34" charset="0"/>
                <a:sym typeface="Canva Sans"/>
              </a:rPr>
              <a:t>: 024.6273.9391 (</a:t>
            </a:r>
            <a:r>
              <a:rPr lang="en-US" sz="2400"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đặt</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tại</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Vụ</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CTXDVBQPPL</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và</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các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đơn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vị</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chuyên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môn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đều</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có</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LĐ</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và</a:t>
            </a:r>
            <a:r>
              <a:rPr lang="en-US" sz="2400" dirty="0">
                <a:solidFill>
                  <a:srgbClr val="FFFFFF"/>
                </a:solidFill>
                <a:latin typeface="Arial" panose="020B0604020202020204" pitchFamily="34" charset="0"/>
                <a:ea typeface="Canva Sans"/>
                <a:cs typeface="Arial" panose="020B0604020202020204" pitchFamily="34" charset="0"/>
                <a:sym typeface="Canva Sans"/>
              </a:rPr>
              <a:t> CV </a:t>
            </a:r>
            <a:r>
              <a:rPr lang="en-US" sz="2400" dirty="0" err="1">
                <a:solidFill>
                  <a:srgbClr val="FFFFFF"/>
                </a:solidFill>
                <a:latin typeface="Arial" panose="020B0604020202020204" pitchFamily="34" charset="0"/>
                <a:ea typeface="Canva Sans"/>
                <a:cs typeface="Arial" panose="020B0604020202020204" pitchFamily="34" charset="0"/>
                <a:sym typeface="Canva Sans"/>
              </a:rPr>
              <a:t>để</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sẵn</a:t>
            </a:r>
            <a:r>
              <a:rPr lang="en-US" sz="2400" dirty="0">
                <a:solidFill>
                  <a:srgbClr val="FFFFFF"/>
                </a:solidFill>
                <a:latin typeface="Arial" panose="020B0604020202020204" pitchFamily="34" charset="0"/>
                <a:ea typeface="Canva Sans"/>
                <a:cs typeface="Arial" panose="020B0604020202020204" pitchFamily="34" charset="0"/>
                <a:sym typeface="Canva Sans"/>
              </a:rPr>
              <a:t> sang </a:t>
            </a:r>
            <a:r>
              <a:rPr lang="en-US" sz="2400" dirty="0" err="1">
                <a:solidFill>
                  <a:srgbClr val="FFFFFF"/>
                </a:solidFill>
                <a:latin typeface="Arial" panose="020B0604020202020204" pitchFamily="34" charset="0"/>
                <a:ea typeface="Canva Sans"/>
                <a:cs typeface="Arial" panose="020B0604020202020204" pitchFamily="34" charset="0"/>
                <a:sym typeface="Canva Sans"/>
              </a:rPr>
              <a:t>giải</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đáp</a:t>
            </a:r>
            <a:r>
              <a:rPr lang="en-US" sz="2400" dirty="0">
                <a:solidFill>
                  <a:srgbClr val="FFFFFF"/>
                </a:solidFill>
                <a:latin typeface="Arial" panose="020B0604020202020204" pitchFamily="34" charset="0"/>
                <a:ea typeface="Canva Sans"/>
                <a:cs typeface="Arial" panose="020B0604020202020204" pitchFamily="34" charset="0"/>
                <a:sym typeface="Canva Sans"/>
              </a:rPr>
              <a:t> </a:t>
            </a:r>
          </a:p>
        </p:txBody>
      </p:sp>
      <p:sp>
        <p:nvSpPr>
          <p:cNvPr id="16" name="Freeform 16"/>
          <p:cNvSpPr/>
          <p:nvPr/>
        </p:nvSpPr>
        <p:spPr>
          <a:xfrm>
            <a:off x="5720923" y="5072255"/>
            <a:ext cx="13253726" cy="4871896"/>
          </a:xfrm>
          <a:custGeom>
            <a:avLst/>
            <a:gdLst/>
            <a:ahLst/>
            <a:cxnLst/>
            <a:rect l="l" t="t" r="r" b="b"/>
            <a:pathLst>
              <a:path w="13253726" h="4871896">
                <a:moveTo>
                  <a:pt x="0" y="0"/>
                </a:moveTo>
                <a:lnTo>
                  <a:pt x="13253725" y="0"/>
                </a:lnTo>
                <a:lnTo>
                  <a:pt x="13253725" y="4871896"/>
                </a:lnTo>
                <a:lnTo>
                  <a:pt x="0" y="4871896"/>
                </a:lnTo>
                <a:lnTo>
                  <a:pt x="0" y="0"/>
                </a:lnTo>
                <a:close/>
              </a:path>
            </a:pathLst>
          </a:custGeom>
          <a:blipFill>
            <a:blip r:embed="rId3"/>
            <a:stretch>
              <a:fillRect/>
            </a:stretch>
          </a:blipFill>
        </p:spPr>
        <p:txBody>
          <a:bodyPr/>
          <a:lstStyle/>
          <a:p>
            <a:endParaRPr lang="en-US"/>
          </a:p>
        </p:txBody>
      </p:sp>
      <p:sp>
        <p:nvSpPr>
          <p:cNvPr id="17" name="TextBox 17"/>
          <p:cNvSpPr txBox="1"/>
          <p:nvPr/>
        </p:nvSpPr>
        <p:spPr>
          <a:xfrm>
            <a:off x="7513797" y="6980070"/>
            <a:ext cx="9745503" cy="1084015"/>
          </a:xfrm>
          <a:prstGeom prst="rect">
            <a:avLst/>
          </a:prstGeom>
        </p:spPr>
        <p:txBody>
          <a:bodyPr lIns="0" tIns="0" rIns="0" bIns="0" rtlCol="0" anchor="t">
            <a:spAutoFit/>
          </a:bodyPr>
          <a:lstStyle/>
          <a:p>
            <a:pPr algn="just">
              <a:lnSpc>
                <a:spcPts val="2940"/>
              </a:lnSpc>
              <a:spcBef>
                <a:spcPct val="0"/>
              </a:spcBef>
            </a:pPr>
            <a:r>
              <a:rPr lang="en-US" sz="2400" dirty="0" err="1">
                <a:solidFill>
                  <a:srgbClr val="FFFFFF"/>
                </a:solidFill>
                <a:latin typeface="Arial" panose="020B0604020202020204" pitchFamily="34" charset="0"/>
                <a:ea typeface="Canva Sans"/>
                <a:cs typeface="Arial" panose="020B0604020202020204" pitchFamily="34" charset="0"/>
                <a:sym typeface="Canva Sans"/>
              </a:rPr>
              <a:t>Tăng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cường</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kiểm</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tra</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việc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thực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hiện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các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vụ</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được</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phân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phân</a:t>
            </a:r>
            <a:r>
              <a:rPr lang="en-US" sz="2400" dirty="0">
                <a:solidFill>
                  <a:srgbClr val="FFFFFF"/>
                </a:solidFill>
                <a:latin typeface="Arial" panose="020B0604020202020204" pitchFamily="34" charset="0"/>
                <a:ea typeface="Canva Sans"/>
                <a:cs typeface="Arial" panose="020B0604020202020204" pitchFamily="34" charset="0"/>
                <a:sym typeface="Canva Sans"/>
              </a:rPr>
              <a:t> </a:t>
            </a:r>
            <a:r>
              <a:rPr lang="en-US" sz="2400" dirty="0" err="1">
                <a:solidFill>
                  <a:srgbClr val="FFFFFF"/>
                </a:solidFill>
                <a:latin typeface="Arial" panose="020B0604020202020204" pitchFamily="34" charset="0"/>
                <a:ea typeface="Canva Sans"/>
                <a:cs typeface="Arial" panose="020B0604020202020204" pitchFamily="34" charset="0"/>
                <a:sym typeface="Canva Sans"/>
              </a:rPr>
              <a:t>cấp</a:t>
            </a:r>
            <a:endParaRPr lang="en-US" sz="2400" dirty="0">
              <a:solidFill>
                <a:srgbClr val="FFFFFF"/>
              </a:solidFill>
              <a:latin typeface="Arial" panose="020B0604020202020204" pitchFamily="34" charset="0"/>
              <a:ea typeface="Canva Sans"/>
              <a:cs typeface="Arial" panose="020B0604020202020204" pitchFamily="34" charset="0"/>
              <a:sym typeface="Canva Sans"/>
            </a:endParaRPr>
          </a:p>
          <a:p>
            <a:pPr algn="just">
              <a:lnSpc>
                <a:spcPts val="2940"/>
              </a:lnSpc>
              <a:spcBef>
                <a:spcPct val="0"/>
              </a:spcBef>
            </a:pPr>
            <a:endParaRPr lang="en-US" sz="2100"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18" name="Freeform 18"/>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19"/>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7185367" cy="904801"/>
            <a:chOff x="0" y="0"/>
            <a:chExt cx="3258883" cy="410368"/>
          </a:xfrm>
        </p:grpSpPr>
        <p:sp>
          <p:nvSpPr>
            <p:cNvPr id="3" name="Freeform 3"/>
            <p:cNvSpPr/>
            <p:nvPr/>
          </p:nvSpPr>
          <p:spPr>
            <a:xfrm>
              <a:off x="0" y="0"/>
              <a:ext cx="3258884" cy="410368"/>
            </a:xfrm>
            <a:custGeom>
              <a:avLst/>
              <a:gdLst/>
              <a:ahLst/>
              <a:cxnLst/>
              <a:rect l="l" t="t" r="r" b="b"/>
              <a:pathLst>
                <a:path w="3258884" h="410368">
                  <a:moveTo>
                    <a:pt x="0" y="0"/>
                  </a:moveTo>
                  <a:lnTo>
                    <a:pt x="3055683" y="0"/>
                  </a:lnTo>
                  <a:lnTo>
                    <a:pt x="3258884" y="205184"/>
                  </a:lnTo>
                  <a:lnTo>
                    <a:pt x="3055683"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3004883"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Nhiệm vụ trọng tâm trong thời gian tới, đề xuất kiến nghị</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dirty="0">
                  <a:solidFill>
                    <a:srgbClr val="6B0909"/>
                  </a:solidFill>
                  <a:latin typeface="Arial" panose="020B0604020202020204" pitchFamily="34" charset="0"/>
                  <a:ea typeface="Canva Sans"/>
                  <a:cs typeface="Arial" panose="020B0604020202020204" pitchFamily="34" charset="0"/>
                  <a:sym typeface="Canva Sans"/>
                </a:rPr>
                <a:t>05</a:t>
              </a:r>
            </a:p>
          </p:txBody>
        </p:sp>
      </p:grpSp>
      <p:sp>
        <p:nvSpPr>
          <p:cNvPr id="8" name="Freeform 8"/>
          <p:cNvSpPr/>
          <p:nvPr/>
        </p:nvSpPr>
        <p:spPr>
          <a:xfrm>
            <a:off x="1049524" y="4180337"/>
            <a:ext cx="3260585" cy="3203525"/>
          </a:xfrm>
          <a:custGeom>
            <a:avLst/>
            <a:gdLst/>
            <a:ahLst/>
            <a:cxnLst/>
            <a:rect l="l" t="t" r="r" b="b"/>
            <a:pathLst>
              <a:path w="3260585" h="3203525">
                <a:moveTo>
                  <a:pt x="0" y="0"/>
                </a:moveTo>
                <a:lnTo>
                  <a:pt x="3260585" y="0"/>
                </a:lnTo>
                <a:lnTo>
                  <a:pt x="3260585" y="3203525"/>
                </a:lnTo>
                <a:lnTo>
                  <a:pt x="0" y="32035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5698176" y="1701758"/>
            <a:ext cx="11561124" cy="7774412"/>
          </a:xfrm>
          <a:custGeom>
            <a:avLst/>
            <a:gdLst/>
            <a:ahLst/>
            <a:cxnLst/>
            <a:rect l="l" t="t" r="r" b="b"/>
            <a:pathLst>
              <a:path w="12109690" h="8411189">
                <a:moveTo>
                  <a:pt x="0" y="0"/>
                </a:moveTo>
                <a:lnTo>
                  <a:pt x="12109690" y="0"/>
                </a:lnTo>
                <a:lnTo>
                  <a:pt x="12109690" y="8411189"/>
                </a:lnTo>
                <a:lnTo>
                  <a:pt x="0" y="8411189"/>
                </a:lnTo>
                <a:lnTo>
                  <a:pt x="0" y="0"/>
                </a:lnTo>
                <a:close/>
              </a:path>
            </a:pathLst>
          </a:custGeom>
          <a:blipFill>
            <a:blip r:embed="rId4"/>
            <a:stretch>
              <a:fillRect/>
            </a:stretch>
          </a:blipFill>
        </p:spPr>
        <p:txBody>
          <a:bodyPr/>
          <a:lstStyle/>
          <a:p>
            <a:endParaRPr lang="en-US"/>
          </a:p>
        </p:txBody>
      </p:sp>
      <p:sp>
        <p:nvSpPr>
          <p:cNvPr id="10" name="Freeform 10"/>
          <p:cNvSpPr/>
          <p:nvPr/>
        </p:nvSpPr>
        <p:spPr>
          <a:xfrm>
            <a:off x="5214751" y="1764639"/>
            <a:ext cx="878078" cy="908748"/>
          </a:xfrm>
          <a:custGeom>
            <a:avLst/>
            <a:gdLst/>
            <a:ahLst/>
            <a:cxnLst/>
            <a:rect l="l" t="t" r="r" b="b"/>
            <a:pathLst>
              <a:path w="878078" h="908748">
                <a:moveTo>
                  <a:pt x="0" y="0"/>
                </a:moveTo>
                <a:lnTo>
                  <a:pt x="878078" y="0"/>
                </a:lnTo>
                <a:lnTo>
                  <a:pt x="878078" y="908748"/>
                </a:lnTo>
                <a:lnTo>
                  <a:pt x="0" y="908748"/>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6244569" y="1763053"/>
            <a:ext cx="9689357" cy="1305165"/>
          </a:xfrm>
          <a:prstGeom prst="rect">
            <a:avLst/>
          </a:prstGeom>
        </p:spPr>
        <p:txBody>
          <a:bodyPr wrap="square" lIns="0" tIns="0" rIns="0" bIns="0" rtlCol="0" anchor="t">
            <a:spAutoFit/>
          </a:bodyPr>
          <a:lstStyle/>
          <a:p>
            <a:pPr algn="just">
              <a:lnSpc>
                <a:spcPts val="2631"/>
              </a:lnSpc>
              <a:spcBef>
                <a:spcPct val="0"/>
              </a:spcBef>
            </a:pP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Việc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rà</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soát</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đánh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giá</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để</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xác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nhóm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nhiệm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vụ</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cần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cấp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quyền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triển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khai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gian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ngắn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Đề</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nghị</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UBND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tỉnh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thành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phố</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trực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thuộc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trung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ương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kịp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phản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ánh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về</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Bộ</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Tư</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pháp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a:t>
            </a:r>
          </a:p>
          <a:p>
            <a:pPr algn="just">
              <a:lnSpc>
                <a:spcPts val="2631"/>
              </a:lnSpc>
              <a:spcBef>
                <a:spcPct val="0"/>
              </a:spcBef>
            </a:pPr>
            <a:endParaRPr lang="en-US" sz="2000" spc="60"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3" name="TextBox 13"/>
          <p:cNvSpPr txBox="1"/>
          <p:nvPr/>
        </p:nvSpPr>
        <p:spPr>
          <a:xfrm>
            <a:off x="6296453" y="3030806"/>
            <a:ext cx="9744449" cy="1303261"/>
          </a:xfrm>
          <a:prstGeom prst="rect">
            <a:avLst/>
          </a:prstGeom>
        </p:spPr>
        <p:txBody>
          <a:bodyPr wrap="square" lIns="0" tIns="0" rIns="0" bIns="0" rtlCol="0" anchor="t">
            <a:spAutoFit/>
          </a:bodyPr>
          <a:lstStyle/>
          <a:p>
            <a:pPr algn="just">
              <a:lnSpc>
                <a:spcPts val="2631"/>
              </a:lnSpc>
              <a:spcBef>
                <a:spcPct val="0"/>
              </a:spcBef>
            </a:pP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Đề</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nghị</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các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cấp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chính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quyền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địa</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phương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quan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tâm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bố</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trí</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đầy</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đủ</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trang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thiết</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bị</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phương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tiện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làm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việc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với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cấu</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hình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tính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năng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phù</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hợp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bảo</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đảm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đường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truyền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Internet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tốc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độ</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cao</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thông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suốt</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Chú</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trọng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việc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bố</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trí</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điều</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động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sắp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xếp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đội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ngũ</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cán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bộ</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chức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đó</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chức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Tư</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pháp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Hộ</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tịch</a:t>
            </a:r>
            <a:endParaRPr lang="en-US" sz="2000" spc="60" dirty="0">
              <a:solidFill>
                <a:srgbClr val="FFFFFF"/>
              </a:solidFill>
              <a:latin typeface="Arial" panose="020B0604020202020204" pitchFamily="34" charset="0"/>
              <a:ea typeface="Canva Sans Bold"/>
              <a:cs typeface="Arial" panose="020B0604020202020204" pitchFamily="34" charset="0"/>
              <a:sym typeface="Canva Sans Bold"/>
            </a:endParaRPr>
          </a:p>
        </p:txBody>
      </p:sp>
      <p:grpSp>
        <p:nvGrpSpPr>
          <p:cNvPr id="14" name="Group 14"/>
          <p:cNvGrpSpPr/>
          <p:nvPr/>
        </p:nvGrpSpPr>
        <p:grpSpPr>
          <a:xfrm>
            <a:off x="0" y="1764639"/>
            <a:ext cx="5148667" cy="902462"/>
            <a:chOff x="0" y="0"/>
            <a:chExt cx="7915923" cy="1387508"/>
          </a:xfrm>
        </p:grpSpPr>
        <p:sp>
          <p:nvSpPr>
            <p:cNvPr id="15" name="Freeform 15"/>
            <p:cNvSpPr/>
            <p:nvPr/>
          </p:nvSpPr>
          <p:spPr>
            <a:xfrm>
              <a:off x="0" y="0"/>
              <a:ext cx="7915923" cy="1387508"/>
            </a:xfrm>
            <a:custGeom>
              <a:avLst/>
              <a:gdLst/>
              <a:ahLst/>
              <a:cxnLst/>
              <a:rect l="l" t="t" r="r" b="b"/>
              <a:pathLst>
                <a:path w="7915923" h="1387508">
                  <a:moveTo>
                    <a:pt x="0" y="0"/>
                  </a:moveTo>
                  <a:lnTo>
                    <a:pt x="7712723" y="0"/>
                  </a:lnTo>
                  <a:lnTo>
                    <a:pt x="7915923" y="693754"/>
                  </a:lnTo>
                  <a:lnTo>
                    <a:pt x="7712723" y="1387508"/>
                  </a:lnTo>
                  <a:lnTo>
                    <a:pt x="0" y="1387508"/>
                  </a:lnTo>
                  <a:lnTo>
                    <a:pt x="203200" y="693754"/>
                  </a:lnTo>
                  <a:lnTo>
                    <a:pt x="0" y="0"/>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6" name="TextBox 16"/>
            <p:cNvSpPr txBox="1"/>
            <p:nvPr/>
          </p:nvSpPr>
          <p:spPr>
            <a:xfrm>
              <a:off x="177800" y="-38100"/>
              <a:ext cx="7661923" cy="1425608"/>
            </a:xfrm>
            <a:prstGeom prst="rect">
              <a:avLst/>
            </a:prstGeom>
          </p:spPr>
          <p:txBody>
            <a:bodyPr lIns="50800" tIns="50800" rIns="50800" bIns="50800" rtlCol="0" anchor="ctr"/>
            <a:lstStyle/>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Đối với các cấp </a:t>
              </a:r>
            </a:p>
            <a:p>
              <a:pPr algn="ctr">
                <a:lnSpc>
                  <a:spcPts val="3080"/>
                </a:lnSpc>
              </a:pPr>
              <a:r>
                <a:rPr lang="en-US" sz="2200" b="1" spc="70">
                  <a:solidFill>
                    <a:srgbClr val="F2FF00"/>
                  </a:solidFill>
                  <a:latin typeface="Arial" panose="020B0604020202020204" pitchFamily="34" charset="0"/>
                  <a:ea typeface="Canva Sans Bold"/>
                  <a:cs typeface="Arial" panose="020B0604020202020204" pitchFamily="34" charset="0"/>
                  <a:sym typeface="Canva Sans Bold"/>
                </a:rPr>
                <a:t>chính quyền địa phương</a:t>
              </a:r>
            </a:p>
          </p:txBody>
        </p:sp>
      </p:grpSp>
      <p:sp>
        <p:nvSpPr>
          <p:cNvPr id="17" name="TextBox 17"/>
          <p:cNvSpPr txBox="1"/>
          <p:nvPr/>
        </p:nvSpPr>
        <p:spPr>
          <a:xfrm>
            <a:off x="6248580" y="4653238"/>
            <a:ext cx="9713969" cy="638316"/>
          </a:xfrm>
          <a:prstGeom prst="rect">
            <a:avLst/>
          </a:prstGeom>
        </p:spPr>
        <p:txBody>
          <a:bodyPr wrap="square" lIns="0" tIns="0" rIns="0" bIns="0" rtlCol="0" anchor="t">
            <a:spAutoFit/>
          </a:bodyPr>
          <a:lstStyle/>
          <a:p>
            <a:pPr algn="just">
              <a:lnSpc>
                <a:spcPts val="2631"/>
              </a:lnSpc>
              <a:spcBef>
                <a:spcPct val="0"/>
              </a:spcBef>
            </a:pP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Tăng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cường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tổ</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chức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tập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huấn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trang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bị</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kiến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thức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kỹ</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năng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cho</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đội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ngũ</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chức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tại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địa</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phương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nhất</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là</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công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chức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Tư</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pháp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Hộ</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tịch</a:t>
            </a:r>
            <a:endParaRPr lang="en-US" sz="2000" spc="60" dirty="0">
              <a:solidFill>
                <a:srgbClr val="FFFFFF"/>
              </a:solidFill>
              <a:latin typeface="Arial" panose="020B0604020202020204" pitchFamily="34" charset="0"/>
              <a:ea typeface="Canva Sans Bold"/>
              <a:cs typeface="Arial" panose="020B0604020202020204" pitchFamily="34" charset="0"/>
              <a:sym typeface="Canva Sans Bold"/>
            </a:endParaRPr>
          </a:p>
        </p:txBody>
      </p:sp>
      <p:sp>
        <p:nvSpPr>
          <p:cNvPr id="18" name="Freeform 18"/>
          <p:cNvSpPr/>
          <p:nvPr/>
        </p:nvSpPr>
        <p:spPr>
          <a:xfrm>
            <a:off x="5051311" y="3043236"/>
            <a:ext cx="878078" cy="908748"/>
          </a:xfrm>
          <a:custGeom>
            <a:avLst/>
            <a:gdLst/>
            <a:ahLst/>
            <a:cxnLst/>
            <a:rect l="l" t="t" r="r" b="b"/>
            <a:pathLst>
              <a:path w="878078" h="908748">
                <a:moveTo>
                  <a:pt x="0" y="0"/>
                </a:moveTo>
                <a:lnTo>
                  <a:pt x="878077" y="0"/>
                </a:lnTo>
                <a:lnTo>
                  <a:pt x="878077" y="908748"/>
                </a:lnTo>
                <a:lnTo>
                  <a:pt x="0" y="908748"/>
                </a:lnTo>
                <a:lnTo>
                  <a:pt x="0" y="0"/>
                </a:lnTo>
                <a:close/>
              </a:path>
            </a:pathLst>
          </a:custGeom>
          <a:blipFill>
            <a:blip r:embed="rId5"/>
            <a:stretch>
              <a:fillRect/>
            </a:stretch>
          </a:blipFill>
        </p:spPr>
        <p:txBody>
          <a:bodyPr/>
          <a:lstStyle/>
          <a:p>
            <a:endParaRPr lang="en-US"/>
          </a:p>
        </p:txBody>
      </p:sp>
      <p:sp>
        <p:nvSpPr>
          <p:cNvPr id="19" name="Freeform 19"/>
          <p:cNvSpPr/>
          <p:nvPr/>
        </p:nvSpPr>
        <p:spPr>
          <a:xfrm>
            <a:off x="5090033" y="4578959"/>
            <a:ext cx="878078" cy="908748"/>
          </a:xfrm>
          <a:custGeom>
            <a:avLst/>
            <a:gdLst/>
            <a:ahLst/>
            <a:cxnLst/>
            <a:rect l="l" t="t" r="r" b="b"/>
            <a:pathLst>
              <a:path w="878078" h="908748">
                <a:moveTo>
                  <a:pt x="0" y="0"/>
                </a:moveTo>
                <a:lnTo>
                  <a:pt x="878078" y="0"/>
                </a:lnTo>
                <a:lnTo>
                  <a:pt x="878078" y="908748"/>
                </a:lnTo>
                <a:lnTo>
                  <a:pt x="0" y="908748"/>
                </a:lnTo>
                <a:lnTo>
                  <a:pt x="0" y="0"/>
                </a:lnTo>
                <a:close/>
              </a:path>
            </a:pathLst>
          </a:custGeom>
          <a:blipFill>
            <a:blip r:embed="rId5"/>
            <a:stretch>
              <a:fillRect/>
            </a:stretch>
          </a:blipFill>
        </p:spPr>
        <p:txBody>
          <a:bodyPr/>
          <a:lstStyle/>
          <a:p>
            <a:endParaRPr lang="en-US"/>
          </a:p>
        </p:txBody>
      </p:sp>
      <p:sp>
        <p:nvSpPr>
          <p:cNvPr id="20" name="Freeform 20"/>
          <p:cNvSpPr/>
          <p:nvPr/>
        </p:nvSpPr>
        <p:spPr>
          <a:xfrm>
            <a:off x="4936670" y="7184308"/>
            <a:ext cx="878078" cy="908748"/>
          </a:xfrm>
          <a:custGeom>
            <a:avLst/>
            <a:gdLst/>
            <a:ahLst/>
            <a:cxnLst/>
            <a:rect l="l" t="t" r="r" b="b"/>
            <a:pathLst>
              <a:path w="878078" h="908748">
                <a:moveTo>
                  <a:pt x="0" y="0"/>
                </a:moveTo>
                <a:lnTo>
                  <a:pt x="878078" y="0"/>
                </a:lnTo>
                <a:lnTo>
                  <a:pt x="878078" y="908748"/>
                </a:lnTo>
                <a:lnTo>
                  <a:pt x="0" y="908748"/>
                </a:lnTo>
                <a:lnTo>
                  <a:pt x="0" y="0"/>
                </a:lnTo>
                <a:close/>
              </a:path>
            </a:pathLst>
          </a:custGeom>
          <a:blipFill>
            <a:blip r:embed="rId5"/>
            <a:stretch>
              <a:fillRect/>
            </a:stretch>
          </a:blipFill>
        </p:spPr>
        <p:txBody>
          <a:bodyPr/>
          <a:lstStyle/>
          <a:p>
            <a:endParaRPr lang="en-US"/>
          </a:p>
        </p:txBody>
      </p:sp>
      <p:sp>
        <p:nvSpPr>
          <p:cNvPr id="21" name="Freeform 21"/>
          <p:cNvSpPr/>
          <p:nvPr/>
        </p:nvSpPr>
        <p:spPr>
          <a:xfrm>
            <a:off x="880998" y="893007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Freeform 22"/>
          <p:cNvSpPr/>
          <p:nvPr/>
        </p:nvSpPr>
        <p:spPr>
          <a:xfrm>
            <a:off x="16380938" y="63301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TextBox 17"/>
          <p:cNvSpPr txBox="1"/>
          <p:nvPr/>
        </p:nvSpPr>
        <p:spPr>
          <a:xfrm>
            <a:off x="6296453" y="7184308"/>
            <a:ext cx="9713969" cy="1000274"/>
          </a:xfrm>
          <a:prstGeom prst="rect">
            <a:avLst/>
          </a:prstGeom>
        </p:spPr>
        <p:txBody>
          <a:bodyPr wrap="square" lIns="0" tIns="0" rIns="0" bIns="0" rtlCol="0" anchor="t">
            <a:spAutoFit/>
          </a:bodyPr>
          <a:lstStyle/>
          <a:p>
            <a:pPr algn="just">
              <a:lnSpc>
                <a:spcPts val="2631"/>
              </a:lnSpc>
              <a:spcBef>
                <a:spcPct val="0"/>
              </a:spcBef>
            </a:pP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Phản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hồi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kịp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thời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những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khó</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khan,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vướng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mắc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quá</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trình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triển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khai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nhiệm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vụ</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được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quyền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cấp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phân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định</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thẩm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quyền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về</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BTP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để</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sớm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có</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giải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pháp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tháo</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gờ</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a:t>
            </a:r>
          </a:p>
        </p:txBody>
      </p:sp>
      <p:sp>
        <p:nvSpPr>
          <p:cNvPr id="24" name="Freeform 19"/>
          <p:cNvSpPr/>
          <p:nvPr/>
        </p:nvSpPr>
        <p:spPr>
          <a:xfrm>
            <a:off x="4984383" y="5801195"/>
            <a:ext cx="878078" cy="908748"/>
          </a:xfrm>
          <a:custGeom>
            <a:avLst/>
            <a:gdLst/>
            <a:ahLst/>
            <a:cxnLst/>
            <a:rect l="l" t="t" r="r" b="b"/>
            <a:pathLst>
              <a:path w="878078" h="908748">
                <a:moveTo>
                  <a:pt x="0" y="0"/>
                </a:moveTo>
                <a:lnTo>
                  <a:pt x="878078" y="0"/>
                </a:lnTo>
                <a:lnTo>
                  <a:pt x="878078" y="908748"/>
                </a:lnTo>
                <a:lnTo>
                  <a:pt x="0" y="908748"/>
                </a:lnTo>
                <a:lnTo>
                  <a:pt x="0" y="0"/>
                </a:lnTo>
                <a:close/>
              </a:path>
            </a:pathLst>
          </a:custGeom>
          <a:blipFill>
            <a:blip r:embed="rId5"/>
            <a:stretch>
              <a:fillRect/>
            </a:stretch>
          </a:blipFill>
        </p:spPr>
        <p:txBody>
          <a:bodyPr/>
          <a:lstStyle/>
          <a:p>
            <a:endParaRPr lang="en-US"/>
          </a:p>
        </p:txBody>
      </p:sp>
      <p:sp>
        <p:nvSpPr>
          <p:cNvPr id="25" name="TextBox 17"/>
          <p:cNvSpPr txBox="1"/>
          <p:nvPr/>
        </p:nvSpPr>
        <p:spPr>
          <a:xfrm>
            <a:off x="6256555" y="5782099"/>
            <a:ext cx="9713969" cy="666849"/>
          </a:xfrm>
          <a:prstGeom prst="rect">
            <a:avLst/>
          </a:prstGeom>
        </p:spPr>
        <p:txBody>
          <a:bodyPr wrap="square" lIns="0" tIns="0" rIns="0" bIns="0" rtlCol="0" anchor="t">
            <a:spAutoFit/>
          </a:bodyPr>
          <a:lstStyle/>
          <a:p>
            <a:pPr algn="just">
              <a:lnSpc>
                <a:spcPts val="2631"/>
              </a:lnSpc>
              <a:spcBef>
                <a:spcPct val="0"/>
              </a:spcBef>
            </a:pP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Tăng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cường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ứng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dụng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CNTT</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trí</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tuệ</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nhân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tạo</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trong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thực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thi</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nhiệm</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vụ</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sử</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dụng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và</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tuyên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truyền</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sử</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dụng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Cổng</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pháp</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luật</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quốc</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spc="60" dirty="0" err="1">
                <a:solidFill>
                  <a:srgbClr val="FFFFFF"/>
                </a:solidFill>
                <a:latin typeface="Arial" panose="020B0604020202020204" pitchFamily="34" charset="0"/>
                <a:ea typeface="Canva Sans Bold"/>
                <a:cs typeface="Arial" panose="020B0604020202020204" pitchFamily="34" charset="0"/>
                <a:sym typeface="Canva Sans Bold"/>
              </a:rPr>
              <a:t>gia</a:t>
            </a:r>
            <a:r>
              <a:rPr lang="en-US" sz="2000" spc="60" dirty="0">
                <a:solidFill>
                  <a:srgbClr val="FFFFFF"/>
                </a:solidFill>
                <a:latin typeface="Arial" panose="020B0604020202020204" pitchFamily="34" charset="0"/>
                <a:ea typeface="Canva Sans Bold"/>
                <a:cs typeface="Arial" panose="020B0604020202020204" pitchFamily="34" charset="0"/>
                <a:sym typeface="Canva Sans Bold"/>
              </a:rPr>
              <a:t> (</a:t>
            </a:r>
            <a:r>
              <a:rPr lang="en-US" sz="2000" dirty="0">
                <a:solidFill>
                  <a:schemeClr val="bg1"/>
                </a:solidFill>
              </a:rPr>
              <a:t>https://</a:t>
            </a:r>
            <a:r>
              <a:rPr lang="en-US" sz="2000" dirty="0" err="1">
                <a:solidFill>
                  <a:schemeClr val="bg1"/>
                </a:solidFill>
              </a:rPr>
              <a:t>phapluat.gov.vn</a:t>
            </a:r>
            <a:r>
              <a:rPr lang="en-US" sz="2000" dirty="0">
                <a:solidFill>
                  <a:schemeClr val="bg1"/>
                </a:solidFill>
              </a:rPr>
              <a:t>)</a:t>
            </a:r>
            <a:endParaRPr lang="en-US" sz="2000" spc="60" dirty="0">
              <a:solidFill>
                <a:schemeClr val="bg1"/>
              </a:solidFill>
              <a:latin typeface="Arial" panose="020B0604020202020204" pitchFamily="34" charset="0"/>
              <a:ea typeface="Canva Sans Bold"/>
              <a:cs typeface="Arial" panose="020B0604020202020204" pitchFamily="34" charset="0"/>
              <a:sym typeface="Canva Sans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a:extLst>
            <a:ext uri="{FF2B5EF4-FFF2-40B4-BE49-F238E27FC236}">
              <a16:creationId xmlns:a16="http://schemas.microsoft.com/office/drawing/2014/main" xmlns="" id="{2E69932F-0B08-3B1C-B9DE-C24A1D36F11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C98E8938-C2A1-EC54-8E23-49B1F891DE2C}"/>
              </a:ext>
            </a:extLst>
          </p:cNvPr>
          <p:cNvSpPr/>
          <p:nvPr/>
        </p:nvSpPr>
        <p:spPr>
          <a:xfrm rot="2486411">
            <a:off x="-3736473" y="7527737"/>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2">
              <a:alphaModFix amt="4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xmlns="" id="{3016F172-2BC8-8FEE-CB9C-711E84FE5EF3}"/>
              </a:ext>
            </a:extLst>
          </p:cNvPr>
          <p:cNvSpPr/>
          <p:nvPr/>
        </p:nvSpPr>
        <p:spPr>
          <a:xfrm rot="2700000">
            <a:off x="6876302" y="87381"/>
            <a:ext cx="7315200" cy="3904488"/>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4">
              <a:alphaModFix amt="2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xmlns="" id="{7668745D-31B9-1EC9-FA81-221DF7F739F4}"/>
              </a:ext>
            </a:extLst>
          </p:cNvPr>
          <p:cNvGrpSpPr/>
          <p:nvPr/>
        </p:nvGrpSpPr>
        <p:grpSpPr>
          <a:xfrm>
            <a:off x="7981373" y="690016"/>
            <a:ext cx="12223109" cy="10651194"/>
            <a:chOff x="0" y="0"/>
            <a:chExt cx="9398000" cy="8189399"/>
          </a:xfrm>
        </p:grpSpPr>
        <p:sp>
          <p:nvSpPr>
            <p:cNvPr id="5" name="Freeform 5">
              <a:extLst>
                <a:ext uri="{FF2B5EF4-FFF2-40B4-BE49-F238E27FC236}">
                  <a16:creationId xmlns:a16="http://schemas.microsoft.com/office/drawing/2014/main" xmlns="" id="{5CCA5717-AE76-A8AA-222F-2F2451CB32FD}"/>
                </a:ext>
              </a:extLst>
            </p:cNvPr>
            <p:cNvSpPr/>
            <p:nvPr/>
          </p:nvSpPr>
          <p:spPr>
            <a:xfrm>
              <a:off x="0" y="0"/>
              <a:ext cx="9398000" cy="8189367"/>
            </a:xfrm>
            <a:custGeom>
              <a:avLst/>
              <a:gdLst/>
              <a:ahLst/>
              <a:cxnLst/>
              <a:rect l="l" t="t" r="r" b="b"/>
              <a:pathLst>
                <a:path w="9398000" h="8189367">
                  <a:moveTo>
                    <a:pt x="9398000" y="0"/>
                  </a:moveTo>
                  <a:lnTo>
                    <a:pt x="0" y="8189367"/>
                  </a:lnTo>
                  <a:lnTo>
                    <a:pt x="9398000" y="8189367"/>
                  </a:lnTo>
                  <a:lnTo>
                    <a:pt x="9398000" y="0"/>
                  </a:lnTo>
                  <a:close/>
                </a:path>
              </a:pathLst>
            </a:custGeom>
            <a:blipFill>
              <a:blip r:embed="rId6"/>
              <a:stretch>
                <a:fillRect l="-52391" t="-8257" b="-8257"/>
              </a:stretch>
            </a:blipFill>
          </p:spPr>
          <p:txBody>
            <a:bodyPr/>
            <a:lstStyle/>
            <a:p>
              <a:endParaRPr lang="en-US"/>
            </a:p>
          </p:txBody>
        </p:sp>
      </p:grpSp>
      <p:grpSp>
        <p:nvGrpSpPr>
          <p:cNvPr id="6" name="Group 6">
            <a:extLst>
              <a:ext uri="{FF2B5EF4-FFF2-40B4-BE49-F238E27FC236}">
                <a16:creationId xmlns:a16="http://schemas.microsoft.com/office/drawing/2014/main" xmlns="" id="{48BD9DA3-6D79-F226-BD79-92B36DEF251D}"/>
              </a:ext>
            </a:extLst>
          </p:cNvPr>
          <p:cNvGrpSpPr/>
          <p:nvPr/>
        </p:nvGrpSpPr>
        <p:grpSpPr>
          <a:xfrm rot="2911606">
            <a:off x="9898701" y="-3865708"/>
            <a:ext cx="2410021" cy="23647483"/>
            <a:chOff x="0" y="0"/>
            <a:chExt cx="634738" cy="6228144"/>
          </a:xfrm>
        </p:grpSpPr>
        <p:sp>
          <p:nvSpPr>
            <p:cNvPr id="7" name="Freeform 7">
              <a:extLst>
                <a:ext uri="{FF2B5EF4-FFF2-40B4-BE49-F238E27FC236}">
                  <a16:creationId xmlns:a16="http://schemas.microsoft.com/office/drawing/2014/main" xmlns="" id="{98629199-C719-0A42-BE6A-0EBD523FA570}"/>
                </a:ext>
              </a:extLst>
            </p:cNvPr>
            <p:cNvSpPr/>
            <p:nvPr/>
          </p:nvSpPr>
          <p:spPr>
            <a:xfrm>
              <a:off x="0" y="0"/>
              <a:ext cx="634738" cy="6228143"/>
            </a:xfrm>
            <a:custGeom>
              <a:avLst/>
              <a:gdLst/>
              <a:ahLst/>
              <a:cxnLst/>
              <a:rect l="l" t="t" r="r" b="b"/>
              <a:pathLst>
                <a:path w="634738" h="6228143">
                  <a:moveTo>
                    <a:pt x="0" y="0"/>
                  </a:moveTo>
                  <a:lnTo>
                    <a:pt x="634738" y="0"/>
                  </a:lnTo>
                  <a:lnTo>
                    <a:pt x="634738" y="6228143"/>
                  </a:lnTo>
                  <a:lnTo>
                    <a:pt x="0" y="6228143"/>
                  </a:lnTo>
                  <a:close/>
                </a:path>
              </a:pathLst>
            </a:custGeom>
            <a:solidFill>
              <a:srgbClr val="87281F"/>
            </a:solidFill>
          </p:spPr>
          <p:txBody>
            <a:bodyPr/>
            <a:lstStyle/>
            <a:p>
              <a:endParaRPr lang="en-US"/>
            </a:p>
          </p:txBody>
        </p:sp>
        <p:sp>
          <p:nvSpPr>
            <p:cNvPr id="8" name="TextBox 8">
              <a:extLst>
                <a:ext uri="{FF2B5EF4-FFF2-40B4-BE49-F238E27FC236}">
                  <a16:creationId xmlns:a16="http://schemas.microsoft.com/office/drawing/2014/main" xmlns="" id="{47853143-8C44-72FF-60B4-77F78A4984E3}"/>
                </a:ext>
              </a:extLst>
            </p:cNvPr>
            <p:cNvSpPr txBox="1"/>
            <p:nvPr/>
          </p:nvSpPr>
          <p:spPr>
            <a:xfrm>
              <a:off x="0" y="-38100"/>
              <a:ext cx="634738" cy="626624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xmlns="" id="{6053CE66-C378-42B5-661D-F538E9D1F1F9}"/>
              </a:ext>
            </a:extLst>
          </p:cNvPr>
          <p:cNvSpPr/>
          <p:nvPr/>
        </p:nvSpPr>
        <p:spPr>
          <a:xfrm>
            <a:off x="10112085" y="2207105"/>
            <a:ext cx="7617015" cy="7617015"/>
          </a:xfrm>
          <a:custGeom>
            <a:avLst/>
            <a:gdLst/>
            <a:ahLst/>
            <a:cxnLst/>
            <a:rect l="l" t="t" r="r" b="b"/>
            <a:pathLst>
              <a:path w="7617015" h="7617015">
                <a:moveTo>
                  <a:pt x="0" y="0"/>
                </a:moveTo>
                <a:lnTo>
                  <a:pt x="7617015" y="0"/>
                </a:lnTo>
                <a:lnTo>
                  <a:pt x="7617015" y="7617016"/>
                </a:lnTo>
                <a:lnTo>
                  <a:pt x="0" y="7617016"/>
                </a:lnTo>
                <a:lnTo>
                  <a:pt x="0" y="0"/>
                </a:lnTo>
                <a:close/>
              </a:path>
            </a:pathLst>
          </a:custGeom>
          <a:blipFill>
            <a:blip r:embed="rId7">
              <a:alphaModFix amt="53000"/>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xmlns="" id="{5218114A-DD10-C3AD-40D4-DBD2351B985C}"/>
              </a:ext>
            </a:extLst>
          </p:cNvPr>
          <p:cNvSpPr/>
          <p:nvPr/>
        </p:nvSpPr>
        <p:spPr>
          <a:xfrm>
            <a:off x="11068216" y="2802108"/>
            <a:ext cx="6049424" cy="6427011"/>
          </a:xfrm>
          <a:custGeom>
            <a:avLst/>
            <a:gdLst/>
            <a:ahLst/>
            <a:cxnLst/>
            <a:rect l="l" t="t" r="r" b="b"/>
            <a:pathLst>
              <a:path w="6049424" h="6427011">
                <a:moveTo>
                  <a:pt x="0" y="0"/>
                </a:moveTo>
                <a:lnTo>
                  <a:pt x="6049423" y="0"/>
                </a:lnTo>
                <a:lnTo>
                  <a:pt x="6049423" y="6427010"/>
                </a:lnTo>
                <a:lnTo>
                  <a:pt x="0" y="64270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11" name="Group 11">
            <a:extLst>
              <a:ext uri="{FF2B5EF4-FFF2-40B4-BE49-F238E27FC236}">
                <a16:creationId xmlns:a16="http://schemas.microsoft.com/office/drawing/2014/main" xmlns="" id="{69DC1F86-1B89-3CBC-8B28-5D38112139D1}"/>
              </a:ext>
            </a:extLst>
          </p:cNvPr>
          <p:cNvGrpSpPr/>
          <p:nvPr/>
        </p:nvGrpSpPr>
        <p:grpSpPr>
          <a:xfrm>
            <a:off x="11648477" y="3743497"/>
            <a:ext cx="4544232" cy="4544232"/>
            <a:chOff x="0" y="0"/>
            <a:chExt cx="812800" cy="812800"/>
          </a:xfrm>
        </p:grpSpPr>
        <p:sp>
          <p:nvSpPr>
            <p:cNvPr id="12" name="Freeform 12">
              <a:extLst>
                <a:ext uri="{FF2B5EF4-FFF2-40B4-BE49-F238E27FC236}">
                  <a16:creationId xmlns:a16="http://schemas.microsoft.com/office/drawing/2014/main" xmlns="" id="{1B91E7F0-146D-3173-A659-0E480FB98A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25046" r="-25046"/>
              </a:stretch>
            </a:blipFill>
          </p:spPr>
          <p:txBody>
            <a:bodyPr/>
            <a:lstStyle/>
            <a:p>
              <a:endParaRPr lang="en-US"/>
            </a:p>
          </p:txBody>
        </p:sp>
      </p:grpSp>
      <p:grpSp>
        <p:nvGrpSpPr>
          <p:cNvPr id="13" name="Group 13">
            <a:extLst>
              <a:ext uri="{FF2B5EF4-FFF2-40B4-BE49-F238E27FC236}">
                <a16:creationId xmlns:a16="http://schemas.microsoft.com/office/drawing/2014/main" xmlns="" id="{18A17CC9-2DFA-8AC6-F204-1C8B625C8130}"/>
              </a:ext>
            </a:extLst>
          </p:cNvPr>
          <p:cNvGrpSpPr/>
          <p:nvPr/>
        </p:nvGrpSpPr>
        <p:grpSpPr>
          <a:xfrm>
            <a:off x="-3617754" y="8890732"/>
            <a:ext cx="11806576" cy="1396268"/>
            <a:chOff x="0" y="0"/>
            <a:chExt cx="1508702" cy="178422"/>
          </a:xfrm>
        </p:grpSpPr>
        <p:sp>
          <p:nvSpPr>
            <p:cNvPr id="14" name="Freeform 14">
              <a:extLst>
                <a:ext uri="{FF2B5EF4-FFF2-40B4-BE49-F238E27FC236}">
                  <a16:creationId xmlns:a16="http://schemas.microsoft.com/office/drawing/2014/main" xmlns="" id="{FB5DBE6E-FC6B-472C-CD13-808F1863184A}"/>
                </a:ext>
              </a:extLst>
            </p:cNvPr>
            <p:cNvSpPr/>
            <p:nvPr/>
          </p:nvSpPr>
          <p:spPr>
            <a:xfrm>
              <a:off x="0" y="0"/>
              <a:ext cx="1508702" cy="178422"/>
            </a:xfrm>
            <a:custGeom>
              <a:avLst/>
              <a:gdLst/>
              <a:ahLst/>
              <a:cxnLst/>
              <a:rect l="l" t="t" r="r" b="b"/>
              <a:pathLst>
                <a:path w="1508702" h="178422">
                  <a:moveTo>
                    <a:pt x="203200" y="178422"/>
                  </a:moveTo>
                  <a:lnTo>
                    <a:pt x="1305502" y="178422"/>
                  </a:lnTo>
                  <a:lnTo>
                    <a:pt x="1508702" y="0"/>
                  </a:lnTo>
                  <a:lnTo>
                    <a:pt x="0" y="0"/>
                  </a:lnTo>
                  <a:lnTo>
                    <a:pt x="203200" y="178422"/>
                  </a:lnTo>
                  <a:close/>
                </a:path>
              </a:pathLst>
            </a:custGeom>
            <a:solidFill>
              <a:srgbClr val="FFD83A"/>
            </a:solidFill>
          </p:spPr>
          <p:txBody>
            <a:bodyPr/>
            <a:lstStyle/>
            <a:p>
              <a:endParaRPr lang="en-US"/>
            </a:p>
          </p:txBody>
        </p:sp>
        <p:sp>
          <p:nvSpPr>
            <p:cNvPr id="15" name="TextBox 15">
              <a:extLst>
                <a:ext uri="{FF2B5EF4-FFF2-40B4-BE49-F238E27FC236}">
                  <a16:creationId xmlns:a16="http://schemas.microsoft.com/office/drawing/2014/main" xmlns="" id="{4346F833-84CD-2564-758D-19D1ABCC8BD9}"/>
                </a:ext>
              </a:extLst>
            </p:cNvPr>
            <p:cNvSpPr txBox="1"/>
            <p:nvPr/>
          </p:nvSpPr>
          <p:spPr>
            <a:xfrm>
              <a:off x="127000" y="-38100"/>
              <a:ext cx="1254702" cy="216522"/>
            </a:xfrm>
            <a:prstGeom prst="rect">
              <a:avLst/>
            </a:prstGeom>
          </p:spPr>
          <p:txBody>
            <a:bodyPr lIns="50800" tIns="50800" rIns="50800" bIns="50800" rtlCol="0" anchor="ctr"/>
            <a:lstStyle/>
            <a:p>
              <a:pPr algn="ctr">
                <a:lnSpc>
                  <a:spcPts val="2659"/>
                </a:lnSpc>
              </a:pPr>
              <a:endParaRPr/>
            </a:p>
          </p:txBody>
        </p:sp>
      </p:grpSp>
      <p:grpSp>
        <p:nvGrpSpPr>
          <p:cNvPr id="16" name="Group 16">
            <a:extLst>
              <a:ext uri="{FF2B5EF4-FFF2-40B4-BE49-F238E27FC236}">
                <a16:creationId xmlns:a16="http://schemas.microsoft.com/office/drawing/2014/main" xmlns="" id="{3587E7D0-5A2D-CE59-3A24-6CF0B6B13EAE}"/>
              </a:ext>
            </a:extLst>
          </p:cNvPr>
          <p:cNvGrpSpPr/>
          <p:nvPr/>
        </p:nvGrpSpPr>
        <p:grpSpPr>
          <a:xfrm rot="8100000">
            <a:off x="16493166" y="-3906552"/>
            <a:ext cx="4584947" cy="9887645"/>
            <a:chOff x="0" y="0"/>
            <a:chExt cx="1207558" cy="2604153"/>
          </a:xfrm>
        </p:grpSpPr>
        <p:sp>
          <p:nvSpPr>
            <p:cNvPr id="17" name="Freeform 17">
              <a:extLst>
                <a:ext uri="{FF2B5EF4-FFF2-40B4-BE49-F238E27FC236}">
                  <a16:creationId xmlns:a16="http://schemas.microsoft.com/office/drawing/2014/main" xmlns="" id="{88EA8F9B-28C2-172B-8C75-77B6AB383030}"/>
                </a:ext>
              </a:extLst>
            </p:cNvPr>
            <p:cNvSpPr/>
            <p:nvPr/>
          </p:nvSpPr>
          <p:spPr>
            <a:xfrm>
              <a:off x="0" y="0"/>
              <a:ext cx="1207558" cy="2604153"/>
            </a:xfrm>
            <a:custGeom>
              <a:avLst/>
              <a:gdLst/>
              <a:ahLst/>
              <a:cxnLst/>
              <a:rect l="l" t="t" r="r" b="b"/>
              <a:pathLst>
                <a:path w="1207558" h="2604153">
                  <a:moveTo>
                    <a:pt x="0" y="0"/>
                  </a:moveTo>
                  <a:lnTo>
                    <a:pt x="1207558" y="0"/>
                  </a:lnTo>
                  <a:lnTo>
                    <a:pt x="1207558" y="2604153"/>
                  </a:lnTo>
                  <a:lnTo>
                    <a:pt x="0" y="2604153"/>
                  </a:lnTo>
                  <a:close/>
                </a:path>
              </a:pathLst>
            </a:custGeom>
            <a:solidFill>
              <a:srgbClr val="FFBE16"/>
            </a:solidFill>
          </p:spPr>
          <p:txBody>
            <a:bodyPr/>
            <a:lstStyle/>
            <a:p>
              <a:endParaRPr lang="en-US"/>
            </a:p>
          </p:txBody>
        </p:sp>
        <p:sp>
          <p:nvSpPr>
            <p:cNvPr id="18" name="TextBox 18">
              <a:extLst>
                <a:ext uri="{FF2B5EF4-FFF2-40B4-BE49-F238E27FC236}">
                  <a16:creationId xmlns:a16="http://schemas.microsoft.com/office/drawing/2014/main" xmlns="" id="{1D770BAD-02A7-3B53-1AC8-FC71BB75CF61}"/>
                </a:ext>
              </a:extLst>
            </p:cNvPr>
            <p:cNvSpPr txBox="1"/>
            <p:nvPr/>
          </p:nvSpPr>
          <p:spPr>
            <a:xfrm>
              <a:off x="0" y="-38100"/>
              <a:ext cx="1207558" cy="2642253"/>
            </a:xfrm>
            <a:prstGeom prst="rect">
              <a:avLst/>
            </a:prstGeom>
          </p:spPr>
          <p:txBody>
            <a:bodyPr lIns="50800" tIns="50800" rIns="50800" bIns="50800" rtlCol="0" anchor="ctr"/>
            <a:lstStyle/>
            <a:p>
              <a:pPr algn="ctr">
                <a:lnSpc>
                  <a:spcPts val="2659"/>
                </a:lnSpc>
              </a:pPr>
              <a:endParaRPr/>
            </a:p>
          </p:txBody>
        </p:sp>
      </p:grpSp>
      <p:grpSp>
        <p:nvGrpSpPr>
          <p:cNvPr id="19" name="Group 19">
            <a:extLst>
              <a:ext uri="{FF2B5EF4-FFF2-40B4-BE49-F238E27FC236}">
                <a16:creationId xmlns:a16="http://schemas.microsoft.com/office/drawing/2014/main" xmlns="" id="{348873EE-A66D-7EC6-4379-86A32E4D9DD0}"/>
              </a:ext>
            </a:extLst>
          </p:cNvPr>
          <p:cNvGrpSpPr/>
          <p:nvPr/>
        </p:nvGrpSpPr>
        <p:grpSpPr>
          <a:xfrm rot="8100000">
            <a:off x="7739032" y="6965659"/>
            <a:ext cx="4584947" cy="9887645"/>
            <a:chOff x="0" y="0"/>
            <a:chExt cx="1207558" cy="2604153"/>
          </a:xfrm>
        </p:grpSpPr>
        <p:sp>
          <p:nvSpPr>
            <p:cNvPr id="20" name="Freeform 20">
              <a:extLst>
                <a:ext uri="{FF2B5EF4-FFF2-40B4-BE49-F238E27FC236}">
                  <a16:creationId xmlns:a16="http://schemas.microsoft.com/office/drawing/2014/main" xmlns="" id="{F3307A32-0476-9935-1E16-B7B6637C18FA}"/>
                </a:ext>
              </a:extLst>
            </p:cNvPr>
            <p:cNvSpPr/>
            <p:nvPr/>
          </p:nvSpPr>
          <p:spPr>
            <a:xfrm>
              <a:off x="0" y="0"/>
              <a:ext cx="1207558" cy="2604153"/>
            </a:xfrm>
            <a:custGeom>
              <a:avLst/>
              <a:gdLst/>
              <a:ahLst/>
              <a:cxnLst/>
              <a:rect l="l" t="t" r="r" b="b"/>
              <a:pathLst>
                <a:path w="1207558" h="2604153">
                  <a:moveTo>
                    <a:pt x="0" y="0"/>
                  </a:moveTo>
                  <a:lnTo>
                    <a:pt x="1207558" y="0"/>
                  </a:lnTo>
                  <a:lnTo>
                    <a:pt x="1207558" y="2604153"/>
                  </a:lnTo>
                  <a:lnTo>
                    <a:pt x="0" y="2604153"/>
                  </a:lnTo>
                  <a:close/>
                </a:path>
              </a:pathLst>
            </a:custGeom>
            <a:solidFill>
              <a:srgbClr val="FFBE16"/>
            </a:solidFill>
          </p:spPr>
          <p:txBody>
            <a:bodyPr/>
            <a:lstStyle/>
            <a:p>
              <a:endParaRPr lang="en-US"/>
            </a:p>
          </p:txBody>
        </p:sp>
        <p:sp>
          <p:nvSpPr>
            <p:cNvPr id="21" name="TextBox 21">
              <a:extLst>
                <a:ext uri="{FF2B5EF4-FFF2-40B4-BE49-F238E27FC236}">
                  <a16:creationId xmlns:a16="http://schemas.microsoft.com/office/drawing/2014/main" xmlns="" id="{BCB62A89-20FF-D03F-043B-DAAE73E07330}"/>
                </a:ext>
              </a:extLst>
            </p:cNvPr>
            <p:cNvSpPr txBox="1"/>
            <p:nvPr/>
          </p:nvSpPr>
          <p:spPr>
            <a:xfrm>
              <a:off x="0" y="-38100"/>
              <a:ext cx="1207558" cy="2642253"/>
            </a:xfrm>
            <a:prstGeom prst="rect">
              <a:avLst/>
            </a:prstGeom>
          </p:spPr>
          <p:txBody>
            <a:bodyPr lIns="50800" tIns="50800" rIns="50800" bIns="50800" rtlCol="0" anchor="ctr"/>
            <a:lstStyle/>
            <a:p>
              <a:pPr algn="ctr">
                <a:lnSpc>
                  <a:spcPts val="2659"/>
                </a:lnSpc>
              </a:pPr>
              <a:endParaRPr/>
            </a:p>
          </p:txBody>
        </p:sp>
      </p:grpSp>
      <p:sp>
        <p:nvSpPr>
          <p:cNvPr id="22" name="Freeform 22">
            <a:extLst>
              <a:ext uri="{FF2B5EF4-FFF2-40B4-BE49-F238E27FC236}">
                <a16:creationId xmlns:a16="http://schemas.microsoft.com/office/drawing/2014/main" xmlns="" id="{16BFCF39-65F6-9969-2816-78B5EE48D122}"/>
              </a:ext>
            </a:extLst>
          </p:cNvPr>
          <p:cNvSpPr/>
          <p:nvPr/>
        </p:nvSpPr>
        <p:spPr>
          <a:xfrm>
            <a:off x="5601831" y="6532753"/>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nvGrpSpPr>
          <p:cNvPr id="23" name="Group 23">
            <a:extLst>
              <a:ext uri="{FF2B5EF4-FFF2-40B4-BE49-F238E27FC236}">
                <a16:creationId xmlns:a16="http://schemas.microsoft.com/office/drawing/2014/main" xmlns="" id="{F40BC9DE-8151-1844-063F-8AB42CBE02D4}"/>
              </a:ext>
            </a:extLst>
          </p:cNvPr>
          <p:cNvGrpSpPr/>
          <p:nvPr/>
        </p:nvGrpSpPr>
        <p:grpSpPr>
          <a:xfrm rot="8100000">
            <a:off x="19094106" y="-1717503"/>
            <a:ext cx="3158636" cy="6487180"/>
            <a:chOff x="0" y="0"/>
            <a:chExt cx="831904" cy="1708558"/>
          </a:xfrm>
        </p:grpSpPr>
        <p:sp>
          <p:nvSpPr>
            <p:cNvPr id="24" name="Freeform 24">
              <a:extLst>
                <a:ext uri="{FF2B5EF4-FFF2-40B4-BE49-F238E27FC236}">
                  <a16:creationId xmlns:a16="http://schemas.microsoft.com/office/drawing/2014/main" xmlns="" id="{32CC83DF-84D4-441D-D0B9-0DED98492474}"/>
                </a:ext>
              </a:extLst>
            </p:cNvPr>
            <p:cNvSpPr/>
            <p:nvPr/>
          </p:nvSpPr>
          <p:spPr>
            <a:xfrm>
              <a:off x="0" y="0"/>
              <a:ext cx="831904" cy="1708558"/>
            </a:xfrm>
            <a:custGeom>
              <a:avLst/>
              <a:gdLst/>
              <a:ahLst/>
              <a:cxnLst/>
              <a:rect l="l" t="t" r="r" b="b"/>
              <a:pathLst>
                <a:path w="831904" h="1708558">
                  <a:moveTo>
                    <a:pt x="0" y="0"/>
                  </a:moveTo>
                  <a:lnTo>
                    <a:pt x="831904" y="0"/>
                  </a:lnTo>
                  <a:lnTo>
                    <a:pt x="831904" y="1708558"/>
                  </a:lnTo>
                  <a:lnTo>
                    <a:pt x="0" y="1708558"/>
                  </a:lnTo>
                  <a:close/>
                </a:path>
              </a:pathLst>
            </a:custGeom>
            <a:solidFill>
              <a:srgbClr val="FFD83A"/>
            </a:solidFill>
          </p:spPr>
          <p:txBody>
            <a:bodyPr/>
            <a:lstStyle/>
            <a:p>
              <a:endParaRPr lang="en-US"/>
            </a:p>
          </p:txBody>
        </p:sp>
        <p:sp>
          <p:nvSpPr>
            <p:cNvPr id="25" name="TextBox 25">
              <a:extLst>
                <a:ext uri="{FF2B5EF4-FFF2-40B4-BE49-F238E27FC236}">
                  <a16:creationId xmlns:a16="http://schemas.microsoft.com/office/drawing/2014/main" xmlns="" id="{8002722B-B35C-B672-FDEA-BD17055A0F1D}"/>
                </a:ext>
              </a:extLst>
            </p:cNvPr>
            <p:cNvSpPr txBox="1"/>
            <p:nvPr/>
          </p:nvSpPr>
          <p:spPr>
            <a:xfrm>
              <a:off x="0" y="-38100"/>
              <a:ext cx="831904" cy="1746658"/>
            </a:xfrm>
            <a:prstGeom prst="rect">
              <a:avLst/>
            </a:prstGeom>
          </p:spPr>
          <p:txBody>
            <a:bodyPr lIns="50800" tIns="50800" rIns="50800" bIns="50800" rtlCol="0" anchor="ctr"/>
            <a:lstStyle/>
            <a:p>
              <a:pPr algn="ctr">
                <a:lnSpc>
                  <a:spcPts val="2659"/>
                </a:lnSpc>
              </a:pPr>
              <a:endParaRPr/>
            </a:p>
          </p:txBody>
        </p:sp>
      </p:grpSp>
      <p:grpSp>
        <p:nvGrpSpPr>
          <p:cNvPr id="26" name="Group 26">
            <a:extLst>
              <a:ext uri="{FF2B5EF4-FFF2-40B4-BE49-F238E27FC236}">
                <a16:creationId xmlns:a16="http://schemas.microsoft.com/office/drawing/2014/main" xmlns="" id="{CCC4B509-06C0-03B8-9DBA-025C0547EA6D}"/>
              </a:ext>
            </a:extLst>
          </p:cNvPr>
          <p:cNvGrpSpPr/>
          <p:nvPr/>
        </p:nvGrpSpPr>
        <p:grpSpPr>
          <a:xfrm rot="8287351">
            <a:off x="5446030" y="8741331"/>
            <a:ext cx="4645285" cy="5898577"/>
            <a:chOff x="0" y="0"/>
            <a:chExt cx="1223450" cy="1553535"/>
          </a:xfrm>
        </p:grpSpPr>
        <p:sp>
          <p:nvSpPr>
            <p:cNvPr id="27" name="Freeform 27">
              <a:extLst>
                <a:ext uri="{FF2B5EF4-FFF2-40B4-BE49-F238E27FC236}">
                  <a16:creationId xmlns:a16="http://schemas.microsoft.com/office/drawing/2014/main" xmlns="" id="{B023B81F-1028-1EEB-3EC4-09800E4D7BCF}"/>
                </a:ext>
              </a:extLst>
            </p:cNvPr>
            <p:cNvSpPr/>
            <p:nvPr/>
          </p:nvSpPr>
          <p:spPr>
            <a:xfrm>
              <a:off x="0" y="0"/>
              <a:ext cx="1223450" cy="1553535"/>
            </a:xfrm>
            <a:custGeom>
              <a:avLst/>
              <a:gdLst/>
              <a:ahLst/>
              <a:cxnLst/>
              <a:rect l="l" t="t" r="r" b="b"/>
              <a:pathLst>
                <a:path w="1223450" h="1553535">
                  <a:moveTo>
                    <a:pt x="0" y="0"/>
                  </a:moveTo>
                  <a:lnTo>
                    <a:pt x="1223450" y="0"/>
                  </a:lnTo>
                  <a:lnTo>
                    <a:pt x="1223450" y="1553535"/>
                  </a:lnTo>
                  <a:lnTo>
                    <a:pt x="0" y="1553535"/>
                  </a:lnTo>
                  <a:close/>
                </a:path>
              </a:pathLst>
            </a:custGeom>
            <a:solidFill>
              <a:srgbClr val="FFD83A"/>
            </a:solidFill>
          </p:spPr>
          <p:txBody>
            <a:bodyPr/>
            <a:lstStyle/>
            <a:p>
              <a:endParaRPr lang="en-US"/>
            </a:p>
          </p:txBody>
        </p:sp>
        <p:sp>
          <p:nvSpPr>
            <p:cNvPr id="28" name="TextBox 28">
              <a:extLst>
                <a:ext uri="{FF2B5EF4-FFF2-40B4-BE49-F238E27FC236}">
                  <a16:creationId xmlns:a16="http://schemas.microsoft.com/office/drawing/2014/main" xmlns="" id="{4A0FE9F2-B274-DBC2-7E20-FAA2ECB49393}"/>
                </a:ext>
              </a:extLst>
            </p:cNvPr>
            <p:cNvSpPr txBox="1"/>
            <p:nvPr/>
          </p:nvSpPr>
          <p:spPr>
            <a:xfrm>
              <a:off x="0" y="-38100"/>
              <a:ext cx="1223450" cy="1591635"/>
            </a:xfrm>
            <a:prstGeom prst="rect">
              <a:avLst/>
            </a:prstGeom>
          </p:spPr>
          <p:txBody>
            <a:bodyPr lIns="50800" tIns="50800" rIns="50800" bIns="50800" rtlCol="0" anchor="ctr"/>
            <a:lstStyle/>
            <a:p>
              <a:pPr algn="ctr">
                <a:lnSpc>
                  <a:spcPts val="2659"/>
                </a:lnSpc>
              </a:pPr>
              <a:endParaRPr/>
            </a:p>
          </p:txBody>
        </p:sp>
      </p:grpSp>
      <p:grpSp>
        <p:nvGrpSpPr>
          <p:cNvPr id="29" name="Group 29">
            <a:extLst>
              <a:ext uri="{FF2B5EF4-FFF2-40B4-BE49-F238E27FC236}">
                <a16:creationId xmlns:a16="http://schemas.microsoft.com/office/drawing/2014/main" xmlns="" id="{4B3CE2C5-DF14-B9DF-C72E-9B9645A998F5}"/>
              </a:ext>
            </a:extLst>
          </p:cNvPr>
          <p:cNvGrpSpPr/>
          <p:nvPr/>
        </p:nvGrpSpPr>
        <p:grpSpPr>
          <a:xfrm>
            <a:off x="1821323" y="4003500"/>
            <a:ext cx="8621945" cy="1315966"/>
            <a:chOff x="0" y="0"/>
            <a:chExt cx="2142805" cy="327056"/>
          </a:xfrm>
        </p:grpSpPr>
        <p:sp>
          <p:nvSpPr>
            <p:cNvPr id="30" name="Freeform 30">
              <a:extLst>
                <a:ext uri="{FF2B5EF4-FFF2-40B4-BE49-F238E27FC236}">
                  <a16:creationId xmlns:a16="http://schemas.microsoft.com/office/drawing/2014/main" xmlns="" id="{CEE11908-508F-C2E3-F583-37408F869413}"/>
                </a:ext>
              </a:extLst>
            </p:cNvPr>
            <p:cNvSpPr/>
            <p:nvPr/>
          </p:nvSpPr>
          <p:spPr>
            <a:xfrm>
              <a:off x="0" y="0"/>
              <a:ext cx="2142805" cy="327056"/>
            </a:xfrm>
            <a:custGeom>
              <a:avLst/>
              <a:gdLst/>
              <a:ahLst/>
              <a:cxnLst/>
              <a:rect l="l" t="t" r="r" b="b"/>
              <a:pathLst>
                <a:path w="2142805" h="327056">
                  <a:moveTo>
                    <a:pt x="89793" y="0"/>
                  </a:moveTo>
                  <a:lnTo>
                    <a:pt x="2053012" y="0"/>
                  </a:lnTo>
                  <a:cubicBezTo>
                    <a:pt x="2102604" y="0"/>
                    <a:pt x="2142805" y="40202"/>
                    <a:pt x="2142805" y="89793"/>
                  </a:cubicBezTo>
                  <a:lnTo>
                    <a:pt x="2142805" y="237263"/>
                  </a:lnTo>
                  <a:cubicBezTo>
                    <a:pt x="2142805" y="286854"/>
                    <a:pt x="2102604" y="327056"/>
                    <a:pt x="2053012" y="327056"/>
                  </a:cubicBezTo>
                  <a:lnTo>
                    <a:pt x="89793" y="327056"/>
                  </a:lnTo>
                  <a:cubicBezTo>
                    <a:pt x="40202" y="327056"/>
                    <a:pt x="0" y="286854"/>
                    <a:pt x="0" y="237263"/>
                  </a:cubicBezTo>
                  <a:lnTo>
                    <a:pt x="0" y="89793"/>
                  </a:lnTo>
                  <a:cubicBezTo>
                    <a:pt x="0" y="40202"/>
                    <a:pt x="40202" y="0"/>
                    <a:pt x="89793" y="0"/>
                  </a:cubicBezTo>
                  <a:close/>
                </a:path>
              </a:pathLst>
            </a:custGeom>
            <a:solidFill>
              <a:srgbClr val="FFD83A"/>
            </a:solidFill>
          </p:spPr>
          <p:txBody>
            <a:bodyPr/>
            <a:lstStyle/>
            <a:p>
              <a:endParaRPr lang="en-US"/>
            </a:p>
          </p:txBody>
        </p:sp>
        <p:sp>
          <p:nvSpPr>
            <p:cNvPr id="31" name="TextBox 31">
              <a:extLst>
                <a:ext uri="{FF2B5EF4-FFF2-40B4-BE49-F238E27FC236}">
                  <a16:creationId xmlns:a16="http://schemas.microsoft.com/office/drawing/2014/main" xmlns="" id="{F5B35848-C0EA-09CA-FE5F-3957F85F7470}"/>
                </a:ext>
              </a:extLst>
            </p:cNvPr>
            <p:cNvSpPr txBox="1"/>
            <p:nvPr/>
          </p:nvSpPr>
          <p:spPr>
            <a:xfrm>
              <a:off x="0" y="-38100"/>
              <a:ext cx="2142805" cy="365156"/>
            </a:xfrm>
            <a:prstGeom prst="rect">
              <a:avLst/>
            </a:prstGeom>
          </p:spPr>
          <p:txBody>
            <a:bodyPr lIns="50800" tIns="50800" rIns="50800" bIns="50800" rtlCol="0" anchor="ctr"/>
            <a:lstStyle/>
            <a:p>
              <a:pPr algn="ctr">
                <a:lnSpc>
                  <a:spcPts val="2659"/>
                </a:lnSpc>
              </a:pPr>
              <a:endParaRPr/>
            </a:p>
          </p:txBody>
        </p:sp>
      </p:grpSp>
      <p:sp>
        <p:nvSpPr>
          <p:cNvPr id="32" name="Freeform 32">
            <a:extLst>
              <a:ext uri="{FF2B5EF4-FFF2-40B4-BE49-F238E27FC236}">
                <a16:creationId xmlns:a16="http://schemas.microsoft.com/office/drawing/2014/main" xmlns="" id="{ECEC3A66-AC28-F3B8-A207-72A423C479A8}"/>
              </a:ext>
            </a:extLst>
          </p:cNvPr>
          <p:cNvSpPr/>
          <p:nvPr/>
        </p:nvSpPr>
        <p:spPr>
          <a:xfrm>
            <a:off x="1446551" y="901071"/>
            <a:ext cx="374773" cy="432638"/>
          </a:xfrm>
          <a:custGeom>
            <a:avLst/>
            <a:gdLst/>
            <a:ahLst/>
            <a:cxnLst/>
            <a:rect l="l" t="t" r="r" b="b"/>
            <a:pathLst>
              <a:path w="374773" h="432638">
                <a:moveTo>
                  <a:pt x="0" y="0"/>
                </a:moveTo>
                <a:lnTo>
                  <a:pt x="374774" y="0"/>
                </a:lnTo>
                <a:lnTo>
                  <a:pt x="374774" y="432638"/>
                </a:lnTo>
                <a:lnTo>
                  <a:pt x="0" y="43263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3" name="Freeform 33">
            <a:extLst>
              <a:ext uri="{FF2B5EF4-FFF2-40B4-BE49-F238E27FC236}">
                <a16:creationId xmlns:a16="http://schemas.microsoft.com/office/drawing/2014/main" xmlns="" id="{3010295E-126B-C174-9CC0-7D83786A5EF6}"/>
              </a:ext>
            </a:extLst>
          </p:cNvPr>
          <p:cNvSpPr/>
          <p:nvPr/>
        </p:nvSpPr>
        <p:spPr>
          <a:xfrm>
            <a:off x="15173110" y="2994942"/>
            <a:ext cx="2595839" cy="2592594"/>
          </a:xfrm>
          <a:custGeom>
            <a:avLst/>
            <a:gdLst/>
            <a:ahLst/>
            <a:cxnLst/>
            <a:rect l="l" t="t" r="r" b="b"/>
            <a:pathLst>
              <a:path w="2595839" h="2592594">
                <a:moveTo>
                  <a:pt x="0" y="0"/>
                </a:moveTo>
                <a:lnTo>
                  <a:pt x="2595839" y="0"/>
                </a:lnTo>
                <a:lnTo>
                  <a:pt x="2595839" y="2592594"/>
                </a:lnTo>
                <a:lnTo>
                  <a:pt x="0" y="2592594"/>
                </a:lnTo>
                <a:lnTo>
                  <a:pt x="0" y="0"/>
                </a:lnTo>
                <a:close/>
              </a:path>
            </a:pathLst>
          </a:custGeom>
          <a:blipFill>
            <a:blip r:embed="rId16"/>
            <a:stretch>
              <a:fillRect/>
            </a:stretch>
          </a:blipFill>
        </p:spPr>
        <p:txBody>
          <a:bodyPr/>
          <a:lstStyle/>
          <a:p>
            <a:endParaRPr lang="en-US"/>
          </a:p>
        </p:txBody>
      </p:sp>
      <p:sp>
        <p:nvSpPr>
          <p:cNvPr id="34" name="Freeform 34">
            <a:extLst>
              <a:ext uri="{FF2B5EF4-FFF2-40B4-BE49-F238E27FC236}">
                <a16:creationId xmlns:a16="http://schemas.microsoft.com/office/drawing/2014/main" xmlns="" id="{43688392-D3CD-9D27-1787-436EDFF4D00E}"/>
              </a:ext>
            </a:extLst>
          </p:cNvPr>
          <p:cNvSpPr/>
          <p:nvPr/>
        </p:nvSpPr>
        <p:spPr>
          <a:xfrm>
            <a:off x="8251183" y="5228225"/>
            <a:ext cx="2595839" cy="2592594"/>
          </a:xfrm>
          <a:custGeom>
            <a:avLst/>
            <a:gdLst/>
            <a:ahLst/>
            <a:cxnLst/>
            <a:rect l="l" t="t" r="r" b="b"/>
            <a:pathLst>
              <a:path w="2595839" h="2592594">
                <a:moveTo>
                  <a:pt x="0" y="0"/>
                </a:moveTo>
                <a:lnTo>
                  <a:pt x="2595839" y="0"/>
                </a:lnTo>
                <a:lnTo>
                  <a:pt x="2595839" y="2592594"/>
                </a:lnTo>
                <a:lnTo>
                  <a:pt x="0" y="2592594"/>
                </a:lnTo>
                <a:lnTo>
                  <a:pt x="0" y="0"/>
                </a:lnTo>
                <a:close/>
              </a:path>
            </a:pathLst>
          </a:custGeom>
          <a:blipFill>
            <a:blip r:embed="rId16"/>
            <a:stretch>
              <a:fillRect/>
            </a:stretch>
          </a:blipFill>
        </p:spPr>
        <p:txBody>
          <a:bodyPr/>
          <a:lstStyle/>
          <a:p>
            <a:endParaRPr lang="en-US"/>
          </a:p>
        </p:txBody>
      </p:sp>
      <p:sp>
        <p:nvSpPr>
          <p:cNvPr id="35" name="Freeform 35">
            <a:extLst>
              <a:ext uri="{FF2B5EF4-FFF2-40B4-BE49-F238E27FC236}">
                <a16:creationId xmlns:a16="http://schemas.microsoft.com/office/drawing/2014/main" xmlns="" id="{1948716E-212F-E78C-B409-8D4A4A6CCF01}"/>
              </a:ext>
            </a:extLst>
          </p:cNvPr>
          <p:cNvSpPr/>
          <p:nvPr/>
        </p:nvSpPr>
        <p:spPr>
          <a:xfrm>
            <a:off x="6855407" y="7594435"/>
            <a:ext cx="2595839" cy="2592594"/>
          </a:xfrm>
          <a:custGeom>
            <a:avLst/>
            <a:gdLst/>
            <a:ahLst/>
            <a:cxnLst/>
            <a:rect l="l" t="t" r="r" b="b"/>
            <a:pathLst>
              <a:path w="2595839" h="2592594">
                <a:moveTo>
                  <a:pt x="0" y="0"/>
                </a:moveTo>
                <a:lnTo>
                  <a:pt x="2595838" y="0"/>
                </a:lnTo>
                <a:lnTo>
                  <a:pt x="2595838" y="2592594"/>
                </a:lnTo>
                <a:lnTo>
                  <a:pt x="0" y="2592594"/>
                </a:lnTo>
                <a:lnTo>
                  <a:pt x="0" y="0"/>
                </a:lnTo>
                <a:close/>
              </a:path>
            </a:pathLst>
          </a:custGeom>
          <a:blipFill>
            <a:blip r:embed="rId16"/>
            <a:stretch>
              <a:fillRect/>
            </a:stretch>
          </a:blipFill>
        </p:spPr>
        <p:txBody>
          <a:bodyPr/>
          <a:lstStyle/>
          <a:p>
            <a:endParaRPr lang="en-US"/>
          </a:p>
        </p:txBody>
      </p:sp>
      <p:sp>
        <p:nvSpPr>
          <p:cNvPr id="37" name="TextBox 37">
            <a:extLst>
              <a:ext uri="{FF2B5EF4-FFF2-40B4-BE49-F238E27FC236}">
                <a16:creationId xmlns:a16="http://schemas.microsoft.com/office/drawing/2014/main" xmlns="" id="{04EBA989-B820-501F-5649-06510901C20C}"/>
              </a:ext>
            </a:extLst>
          </p:cNvPr>
          <p:cNvSpPr txBox="1"/>
          <p:nvPr/>
        </p:nvSpPr>
        <p:spPr>
          <a:xfrm>
            <a:off x="2246664" y="4090065"/>
            <a:ext cx="7366423" cy="871072"/>
          </a:xfrm>
          <a:prstGeom prst="rect">
            <a:avLst/>
          </a:prstGeom>
        </p:spPr>
        <p:txBody>
          <a:bodyPr lIns="0" tIns="0" rIns="0" bIns="0" rtlCol="0" anchor="t">
            <a:spAutoFit/>
          </a:bodyPr>
          <a:lstStyle/>
          <a:p>
            <a:pPr algn="ctr">
              <a:lnSpc>
                <a:spcPts val="7600"/>
              </a:lnSpc>
              <a:spcBef>
                <a:spcPct val="0"/>
              </a:spcBef>
            </a:pPr>
            <a:r>
              <a:rPr lang="en-US" sz="4800" b="1" dirty="0">
                <a:solidFill>
                  <a:srgbClr val="6B0909"/>
                </a:solidFill>
                <a:latin typeface="Arial" panose="020B0604020202020204" pitchFamily="34" charset="0"/>
                <a:ea typeface="Canva Sans Bold"/>
                <a:cs typeface="Arial" panose="020B0604020202020204" pitchFamily="34" charset="0"/>
                <a:sym typeface="Canva Sans Bold"/>
              </a:rPr>
              <a:t>TRÂN TRỌNG CẢM </a:t>
            </a:r>
            <a:r>
              <a:rPr lang="vi-VN" sz="4800" b="1" dirty="0">
                <a:solidFill>
                  <a:srgbClr val="6B0909"/>
                </a:solidFill>
                <a:latin typeface="Arial" panose="020B0604020202020204" pitchFamily="34" charset="0"/>
                <a:ea typeface="Canva Sans Bold"/>
                <a:cs typeface="Arial" panose="020B0604020202020204" pitchFamily="34" charset="0"/>
                <a:sym typeface="Canva Sans Bold"/>
              </a:rPr>
              <a:t>Ơ</a:t>
            </a:r>
            <a:r>
              <a:rPr lang="en-US" sz="4800" b="1" dirty="0">
                <a:solidFill>
                  <a:srgbClr val="6B0909"/>
                </a:solidFill>
                <a:latin typeface="Arial" panose="020B0604020202020204" pitchFamily="34" charset="0"/>
                <a:ea typeface="Canva Sans Bold"/>
                <a:cs typeface="Arial" panose="020B0604020202020204" pitchFamily="34" charset="0"/>
                <a:sym typeface="Canva Sans Bold"/>
              </a:rPr>
              <a:t>N</a:t>
            </a:r>
          </a:p>
        </p:txBody>
      </p:sp>
    </p:spTree>
    <p:extLst>
      <p:ext uri="{BB962C8B-B14F-4D97-AF65-F5344CB8AC3E}">
        <p14:creationId xmlns:p14="http://schemas.microsoft.com/office/powerpoint/2010/main" val="422941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a:off x="6155674" y="9582150"/>
            <a:ext cx="1990535" cy="4114800"/>
          </a:xfrm>
          <a:custGeom>
            <a:avLst/>
            <a:gdLst/>
            <a:ahLst/>
            <a:cxnLst/>
            <a:rect l="l" t="t" r="r" b="b"/>
            <a:pathLst>
              <a:path w="1990535" h="4114800">
                <a:moveTo>
                  <a:pt x="0" y="0"/>
                </a:moveTo>
                <a:lnTo>
                  <a:pt x="1990535" y="0"/>
                </a:lnTo>
                <a:lnTo>
                  <a:pt x="199053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6796184" y="2496976"/>
            <a:ext cx="530188" cy="321426"/>
          </a:xfrm>
          <a:custGeom>
            <a:avLst/>
            <a:gdLst/>
            <a:ahLst/>
            <a:cxnLst/>
            <a:rect l="l" t="t" r="r" b="b"/>
            <a:pathLst>
              <a:path w="530188" h="321426">
                <a:moveTo>
                  <a:pt x="0" y="0"/>
                </a:moveTo>
                <a:lnTo>
                  <a:pt x="530187" y="0"/>
                </a:lnTo>
                <a:lnTo>
                  <a:pt x="530187" y="321426"/>
                </a:lnTo>
                <a:lnTo>
                  <a:pt x="0" y="3214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880998" y="496764"/>
            <a:ext cx="3350021" cy="691132"/>
            <a:chOff x="0" y="0"/>
            <a:chExt cx="1672125" cy="344971"/>
          </a:xfrm>
        </p:grpSpPr>
        <p:sp>
          <p:nvSpPr>
            <p:cNvPr id="5" name="Freeform 5"/>
            <p:cNvSpPr/>
            <p:nvPr/>
          </p:nvSpPr>
          <p:spPr>
            <a:xfrm>
              <a:off x="0" y="0"/>
              <a:ext cx="1672125" cy="344971"/>
            </a:xfrm>
            <a:custGeom>
              <a:avLst/>
              <a:gdLst/>
              <a:ahLst/>
              <a:cxnLst/>
              <a:rect l="l" t="t" r="r" b="b"/>
              <a:pathLst>
                <a:path w="1672125" h="344971">
                  <a:moveTo>
                    <a:pt x="0" y="0"/>
                  </a:moveTo>
                  <a:lnTo>
                    <a:pt x="1468925" y="0"/>
                  </a:lnTo>
                  <a:lnTo>
                    <a:pt x="1672125" y="172485"/>
                  </a:lnTo>
                  <a:lnTo>
                    <a:pt x="1468925" y="344971"/>
                  </a:lnTo>
                  <a:lnTo>
                    <a:pt x="0" y="344971"/>
                  </a:lnTo>
                  <a:lnTo>
                    <a:pt x="203200" y="172485"/>
                  </a:lnTo>
                  <a:lnTo>
                    <a:pt x="0" y="0"/>
                  </a:lnTo>
                  <a:close/>
                </a:path>
              </a:pathLst>
            </a:custGeom>
            <a:solidFill>
              <a:srgbClr val="FEE134"/>
            </a:solidFill>
          </p:spPr>
          <p:txBody>
            <a:bodyPr/>
            <a:lstStyle/>
            <a:p>
              <a:endParaRPr lang="en-US"/>
            </a:p>
          </p:txBody>
        </p:sp>
        <p:sp>
          <p:nvSpPr>
            <p:cNvPr id="6" name="TextBox 6"/>
            <p:cNvSpPr txBox="1"/>
            <p:nvPr/>
          </p:nvSpPr>
          <p:spPr>
            <a:xfrm>
              <a:off x="177800" y="-47625"/>
              <a:ext cx="1418125" cy="392596"/>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Một số vấn đề chung</a:t>
              </a:r>
            </a:p>
          </p:txBody>
        </p:sp>
      </p:grpSp>
      <p:grpSp>
        <p:nvGrpSpPr>
          <p:cNvPr id="7" name="Group 7"/>
          <p:cNvGrpSpPr/>
          <p:nvPr/>
        </p:nvGrpSpPr>
        <p:grpSpPr>
          <a:xfrm>
            <a:off x="0" y="389930"/>
            <a:ext cx="880998" cy="904801"/>
            <a:chOff x="0" y="0"/>
            <a:chExt cx="221364" cy="227345"/>
          </a:xfrm>
        </p:grpSpPr>
        <p:sp>
          <p:nvSpPr>
            <p:cNvPr id="8" name="Freeform 8"/>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9" name="TextBox 9"/>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01</a:t>
              </a:r>
            </a:p>
          </p:txBody>
        </p:sp>
      </p:grpSp>
      <p:sp>
        <p:nvSpPr>
          <p:cNvPr id="10" name="Freeform 10"/>
          <p:cNvSpPr/>
          <p:nvPr/>
        </p:nvSpPr>
        <p:spPr>
          <a:xfrm>
            <a:off x="0" y="5805695"/>
            <a:ext cx="18527404" cy="4840284"/>
          </a:xfrm>
          <a:custGeom>
            <a:avLst/>
            <a:gdLst/>
            <a:ahLst/>
            <a:cxnLst/>
            <a:rect l="l" t="t" r="r" b="b"/>
            <a:pathLst>
              <a:path w="18527404" h="4840284">
                <a:moveTo>
                  <a:pt x="0" y="0"/>
                </a:moveTo>
                <a:lnTo>
                  <a:pt x="18527404" y="0"/>
                </a:lnTo>
                <a:lnTo>
                  <a:pt x="18527404" y="4840284"/>
                </a:lnTo>
                <a:lnTo>
                  <a:pt x="0" y="4840284"/>
                </a:lnTo>
                <a:lnTo>
                  <a:pt x="0" y="0"/>
                </a:lnTo>
                <a:close/>
              </a:path>
            </a:pathLst>
          </a:custGeom>
          <a:blipFill>
            <a:blip r:embed="rId6">
              <a:alphaModFix amt="4000"/>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rot="4320000">
            <a:off x="3066721" y="4868603"/>
            <a:ext cx="2796884" cy="121837"/>
          </a:xfrm>
          <a:custGeom>
            <a:avLst/>
            <a:gdLst/>
            <a:ahLst/>
            <a:cxnLst/>
            <a:rect l="l" t="t" r="r" b="b"/>
            <a:pathLst>
              <a:path w="2796884" h="121837">
                <a:moveTo>
                  <a:pt x="0" y="0"/>
                </a:moveTo>
                <a:lnTo>
                  <a:pt x="2796884" y="0"/>
                </a:lnTo>
                <a:lnTo>
                  <a:pt x="2796884" y="121836"/>
                </a:lnTo>
                <a:lnTo>
                  <a:pt x="0" y="121836"/>
                </a:lnTo>
                <a:lnTo>
                  <a:pt x="0" y="0"/>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12" name="Freeform 12"/>
          <p:cNvSpPr/>
          <p:nvPr/>
        </p:nvSpPr>
        <p:spPr>
          <a:xfrm>
            <a:off x="5418442" y="2923177"/>
            <a:ext cx="2803179" cy="2218016"/>
          </a:xfrm>
          <a:custGeom>
            <a:avLst/>
            <a:gdLst/>
            <a:ahLst/>
            <a:cxnLst/>
            <a:rect l="l" t="t" r="r" b="b"/>
            <a:pathLst>
              <a:path w="2803179" h="2218016">
                <a:moveTo>
                  <a:pt x="0" y="0"/>
                </a:moveTo>
                <a:lnTo>
                  <a:pt x="2803179" y="0"/>
                </a:lnTo>
                <a:lnTo>
                  <a:pt x="2803179" y="2218016"/>
                </a:lnTo>
                <a:lnTo>
                  <a:pt x="0" y="2218016"/>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5418442" y="6947057"/>
            <a:ext cx="2803179" cy="2218016"/>
          </a:xfrm>
          <a:custGeom>
            <a:avLst/>
            <a:gdLst/>
            <a:ahLst/>
            <a:cxnLst/>
            <a:rect l="l" t="t" r="r" b="b"/>
            <a:pathLst>
              <a:path w="2803179" h="2218016">
                <a:moveTo>
                  <a:pt x="0" y="0"/>
                </a:moveTo>
                <a:lnTo>
                  <a:pt x="2803179" y="0"/>
                </a:lnTo>
                <a:lnTo>
                  <a:pt x="2803179" y="2218016"/>
                </a:lnTo>
                <a:lnTo>
                  <a:pt x="0" y="2218016"/>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6143188" y="5026721"/>
            <a:ext cx="2803179" cy="2218016"/>
          </a:xfrm>
          <a:custGeom>
            <a:avLst/>
            <a:gdLst/>
            <a:ahLst/>
            <a:cxnLst/>
            <a:rect l="l" t="t" r="r" b="b"/>
            <a:pathLst>
              <a:path w="2803179" h="2218016">
                <a:moveTo>
                  <a:pt x="0" y="0"/>
                </a:moveTo>
                <a:lnTo>
                  <a:pt x="2803180" y="0"/>
                </a:lnTo>
                <a:lnTo>
                  <a:pt x="2803180" y="2218015"/>
                </a:lnTo>
                <a:lnTo>
                  <a:pt x="0" y="2218015"/>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a:off x="12077912" y="5026721"/>
            <a:ext cx="2803179" cy="2218016"/>
          </a:xfrm>
          <a:custGeom>
            <a:avLst/>
            <a:gdLst/>
            <a:ahLst/>
            <a:cxnLst/>
            <a:rect l="l" t="t" r="r" b="b"/>
            <a:pathLst>
              <a:path w="2803179" h="2218016">
                <a:moveTo>
                  <a:pt x="0" y="0"/>
                </a:moveTo>
                <a:lnTo>
                  <a:pt x="2803179" y="0"/>
                </a:lnTo>
                <a:lnTo>
                  <a:pt x="2803179" y="2218015"/>
                </a:lnTo>
                <a:lnTo>
                  <a:pt x="0" y="2218015"/>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a:off x="11348826" y="2923177"/>
            <a:ext cx="2803179" cy="2218016"/>
          </a:xfrm>
          <a:custGeom>
            <a:avLst/>
            <a:gdLst/>
            <a:ahLst/>
            <a:cxnLst/>
            <a:rect l="l" t="t" r="r" b="b"/>
            <a:pathLst>
              <a:path w="2803179" h="2218016">
                <a:moveTo>
                  <a:pt x="0" y="0"/>
                </a:moveTo>
                <a:lnTo>
                  <a:pt x="2803180" y="0"/>
                </a:lnTo>
                <a:lnTo>
                  <a:pt x="2803180" y="2218016"/>
                </a:lnTo>
                <a:lnTo>
                  <a:pt x="0" y="2218016"/>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a:off x="11348826" y="6947057"/>
            <a:ext cx="2803179" cy="2218016"/>
          </a:xfrm>
          <a:custGeom>
            <a:avLst/>
            <a:gdLst/>
            <a:ahLst/>
            <a:cxnLst/>
            <a:rect l="l" t="t" r="r" b="b"/>
            <a:pathLst>
              <a:path w="2803179" h="2218016">
                <a:moveTo>
                  <a:pt x="0" y="0"/>
                </a:moveTo>
                <a:lnTo>
                  <a:pt x="2803180" y="0"/>
                </a:lnTo>
                <a:lnTo>
                  <a:pt x="2803180" y="2218016"/>
                </a:lnTo>
                <a:lnTo>
                  <a:pt x="0" y="2218016"/>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a:off x="4537293" y="3853955"/>
            <a:ext cx="2796884" cy="121837"/>
          </a:xfrm>
          <a:custGeom>
            <a:avLst/>
            <a:gdLst/>
            <a:ahLst/>
            <a:cxnLst/>
            <a:rect l="l" t="t" r="r" b="b"/>
            <a:pathLst>
              <a:path w="2796884" h="121837">
                <a:moveTo>
                  <a:pt x="0" y="0"/>
                </a:moveTo>
                <a:lnTo>
                  <a:pt x="2796884" y="0"/>
                </a:lnTo>
                <a:lnTo>
                  <a:pt x="2796884" y="121836"/>
                </a:lnTo>
                <a:lnTo>
                  <a:pt x="0" y="121836"/>
                </a:lnTo>
                <a:lnTo>
                  <a:pt x="0" y="0"/>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19" name="Freeform 19"/>
          <p:cNvSpPr/>
          <p:nvPr/>
        </p:nvSpPr>
        <p:spPr>
          <a:xfrm>
            <a:off x="10381641" y="3853955"/>
            <a:ext cx="2796884" cy="121837"/>
          </a:xfrm>
          <a:custGeom>
            <a:avLst/>
            <a:gdLst/>
            <a:ahLst/>
            <a:cxnLst/>
            <a:rect l="l" t="t" r="r" b="b"/>
            <a:pathLst>
              <a:path w="2796884" h="121837">
                <a:moveTo>
                  <a:pt x="0" y="0"/>
                </a:moveTo>
                <a:lnTo>
                  <a:pt x="2796885" y="0"/>
                </a:lnTo>
                <a:lnTo>
                  <a:pt x="2796885" y="121836"/>
                </a:lnTo>
                <a:lnTo>
                  <a:pt x="0" y="121836"/>
                </a:lnTo>
                <a:lnTo>
                  <a:pt x="0" y="0"/>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20" name="Freeform 20"/>
          <p:cNvSpPr/>
          <p:nvPr/>
        </p:nvSpPr>
        <p:spPr>
          <a:xfrm>
            <a:off x="4537293" y="7695624"/>
            <a:ext cx="2796884" cy="121837"/>
          </a:xfrm>
          <a:custGeom>
            <a:avLst/>
            <a:gdLst/>
            <a:ahLst/>
            <a:cxnLst/>
            <a:rect l="l" t="t" r="r" b="b"/>
            <a:pathLst>
              <a:path w="2796884" h="121837">
                <a:moveTo>
                  <a:pt x="0" y="0"/>
                </a:moveTo>
                <a:lnTo>
                  <a:pt x="2796884" y="0"/>
                </a:lnTo>
                <a:lnTo>
                  <a:pt x="2796884" y="121837"/>
                </a:lnTo>
                <a:lnTo>
                  <a:pt x="0" y="121837"/>
                </a:lnTo>
                <a:lnTo>
                  <a:pt x="0" y="0"/>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21" name="Freeform 21"/>
          <p:cNvSpPr/>
          <p:nvPr/>
        </p:nvSpPr>
        <p:spPr>
          <a:xfrm>
            <a:off x="10381641" y="7695624"/>
            <a:ext cx="2796884" cy="121837"/>
          </a:xfrm>
          <a:custGeom>
            <a:avLst/>
            <a:gdLst/>
            <a:ahLst/>
            <a:cxnLst/>
            <a:rect l="l" t="t" r="r" b="b"/>
            <a:pathLst>
              <a:path w="2796884" h="121837">
                <a:moveTo>
                  <a:pt x="0" y="0"/>
                </a:moveTo>
                <a:lnTo>
                  <a:pt x="2796885" y="0"/>
                </a:lnTo>
                <a:lnTo>
                  <a:pt x="2796885" y="121837"/>
                </a:lnTo>
                <a:lnTo>
                  <a:pt x="0" y="121837"/>
                </a:lnTo>
                <a:lnTo>
                  <a:pt x="0" y="0"/>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22" name="Freeform 22"/>
          <p:cNvSpPr/>
          <p:nvPr/>
        </p:nvSpPr>
        <p:spPr>
          <a:xfrm>
            <a:off x="5224547" y="5740621"/>
            <a:ext cx="2796884" cy="121837"/>
          </a:xfrm>
          <a:custGeom>
            <a:avLst/>
            <a:gdLst/>
            <a:ahLst/>
            <a:cxnLst/>
            <a:rect l="l" t="t" r="r" b="b"/>
            <a:pathLst>
              <a:path w="2796884" h="121837">
                <a:moveTo>
                  <a:pt x="0" y="0"/>
                </a:moveTo>
                <a:lnTo>
                  <a:pt x="2796884" y="0"/>
                </a:lnTo>
                <a:lnTo>
                  <a:pt x="2796884" y="121837"/>
                </a:lnTo>
                <a:lnTo>
                  <a:pt x="0" y="121837"/>
                </a:lnTo>
                <a:lnTo>
                  <a:pt x="0" y="0"/>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23" name="Freeform 23"/>
          <p:cNvSpPr/>
          <p:nvPr/>
        </p:nvSpPr>
        <p:spPr>
          <a:xfrm>
            <a:off x="11068896" y="5740621"/>
            <a:ext cx="2796884" cy="121837"/>
          </a:xfrm>
          <a:custGeom>
            <a:avLst/>
            <a:gdLst/>
            <a:ahLst/>
            <a:cxnLst/>
            <a:rect l="l" t="t" r="r" b="b"/>
            <a:pathLst>
              <a:path w="2796884" h="121837">
                <a:moveTo>
                  <a:pt x="0" y="0"/>
                </a:moveTo>
                <a:lnTo>
                  <a:pt x="2796884" y="0"/>
                </a:lnTo>
                <a:lnTo>
                  <a:pt x="2796884" y="121837"/>
                </a:lnTo>
                <a:lnTo>
                  <a:pt x="0" y="121837"/>
                </a:lnTo>
                <a:lnTo>
                  <a:pt x="0" y="0"/>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24" name="Freeform 24"/>
          <p:cNvSpPr/>
          <p:nvPr/>
        </p:nvSpPr>
        <p:spPr>
          <a:xfrm rot="4320000">
            <a:off x="8869398" y="4868603"/>
            <a:ext cx="2796884" cy="121837"/>
          </a:xfrm>
          <a:custGeom>
            <a:avLst/>
            <a:gdLst/>
            <a:ahLst/>
            <a:cxnLst/>
            <a:rect l="l" t="t" r="r" b="b"/>
            <a:pathLst>
              <a:path w="2796884" h="121837">
                <a:moveTo>
                  <a:pt x="0" y="0"/>
                </a:moveTo>
                <a:lnTo>
                  <a:pt x="2796884" y="0"/>
                </a:lnTo>
                <a:lnTo>
                  <a:pt x="2796884" y="121836"/>
                </a:lnTo>
                <a:lnTo>
                  <a:pt x="0" y="121836"/>
                </a:lnTo>
                <a:lnTo>
                  <a:pt x="0" y="0"/>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25" name="Freeform 25"/>
          <p:cNvSpPr/>
          <p:nvPr/>
        </p:nvSpPr>
        <p:spPr>
          <a:xfrm rot="-4320000" flipH="1" flipV="1">
            <a:off x="2963656" y="6716579"/>
            <a:ext cx="2796884" cy="121837"/>
          </a:xfrm>
          <a:custGeom>
            <a:avLst/>
            <a:gdLst/>
            <a:ahLst/>
            <a:cxnLst/>
            <a:rect l="l" t="t" r="r" b="b"/>
            <a:pathLst>
              <a:path w="2796884" h="121837">
                <a:moveTo>
                  <a:pt x="2796884" y="121837"/>
                </a:moveTo>
                <a:lnTo>
                  <a:pt x="0" y="121837"/>
                </a:lnTo>
                <a:lnTo>
                  <a:pt x="0" y="0"/>
                </a:lnTo>
                <a:lnTo>
                  <a:pt x="2796884" y="0"/>
                </a:lnTo>
                <a:lnTo>
                  <a:pt x="2796884" y="121837"/>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sp>
        <p:nvSpPr>
          <p:cNvPr id="26" name="Freeform 26"/>
          <p:cNvSpPr/>
          <p:nvPr/>
        </p:nvSpPr>
        <p:spPr>
          <a:xfrm rot="-4320000" flipH="1" flipV="1">
            <a:off x="8766333" y="6716579"/>
            <a:ext cx="2796884" cy="121837"/>
          </a:xfrm>
          <a:custGeom>
            <a:avLst/>
            <a:gdLst/>
            <a:ahLst/>
            <a:cxnLst/>
            <a:rect l="l" t="t" r="r" b="b"/>
            <a:pathLst>
              <a:path w="2796884" h="121837">
                <a:moveTo>
                  <a:pt x="2796884" y="121837"/>
                </a:moveTo>
                <a:lnTo>
                  <a:pt x="0" y="121837"/>
                </a:lnTo>
                <a:lnTo>
                  <a:pt x="0" y="0"/>
                </a:lnTo>
                <a:lnTo>
                  <a:pt x="2796884" y="0"/>
                </a:lnTo>
                <a:lnTo>
                  <a:pt x="2796884" y="121837"/>
                </a:lnTo>
                <a:close/>
              </a:path>
            </a:pathLst>
          </a:custGeom>
          <a:blipFill>
            <a:blip r:embed="rId8">
              <a:extLst>
                <a:ext uri="{96DAC541-7B7A-43D3-8B79-37D633B846F1}">
                  <asvg:svgBlip xmlns:asvg="http://schemas.microsoft.com/office/drawing/2016/SVG/main" xmlns="" r:embed="rId9"/>
                </a:ext>
              </a:extLst>
            </a:blip>
            <a:stretch>
              <a:fillRect r="-5603"/>
            </a:stretch>
          </a:blipFill>
        </p:spPr>
        <p:txBody>
          <a:bodyPr/>
          <a:lstStyle/>
          <a:p>
            <a:endParaRPr lang="en-US"/>
          </a:p>
        </p:txBody>
      </p:sp>
      <p:grpSp>
        <p:nvGrpSpPr>
          <p:cNvPr id="27" name="Group 27"/>
          <p:cNvGrpSpPr/>
          <p:nvPr/>
        </p:nvGrpSpPr>
        <p:grpSpPr>
          <a:xfrm>
            <a:off x="3597427" y="3401328"/>
            <a:ext cx="953608" cy="95360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2B2A2A"/>
              </a:solidFill>
              <a:prstDash val="solid"/>
              <a:miter/>
            </a:ln>
          </p:spPr>
          <p:txBody>
            <a:bodyPr/>
            <a:lstStyle/>
            <a:p>
              <a:endParaRPr lang="en-US"/>
            </a:p>
          </p:txBody>
        </p:sp>
        <p:sp>
          <p:nvSpPr>
            <p:cNvPr id="29" name="TextBox 29"/>
            <p:cNvSpPr txBox="1"/>
            <p:nvPr/>
          </p:nvSpPr>
          <p:spPr>
            <a:xfrm>
              <a:off x="76200" y="38100"/>
              <a:ext cx="660400" cy="698500"/>
            </a:xfrm>
            <a:prstGeom prst="rect">
              <a:avLst/>
            </a:prstGeom>
          </p:spPr>
          <p:txBody>
            <a:bodyPr lIns="36645" tIns="36645" rIns="36645" bIns="36645" rtlCol="0" anchor="ctr"/>
            <a:lstStyle/>
            <a:p>
              <a:pPr algn="ctr">
                <a:lnSpc>
                  <a:spcPts val="3360"/>
                </a:lnSpc>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4955242" y="3103649"/>
            <a:ext cx="2898231" cy="1251287"/>
            <a:chOff x="0" y="0"/>
            <a:chExt cx="2979669" cy="1286447"/>
          </a:xfrm>
        </p:grpSpPr>
        <p:sp>
          <p:nvSpPr>
            <p:cNvPr id="31" name="Freeform 31"/>
            <p:cNvSpPr/>
            <p:nvPr/>
          </p:nvSpPr>
          <p:spPr>
            <a:xfrm>
              <a:off x="0" y="0"/>
              <a:ext cx="2979669" cy="1286447"/>
            </a:xfrm>
            <a:custGeom>
              <a:avLst/>
              <a:gdLst/>
              <a:ahLst/>
              <a:cxnLst/>
              <a:rect l="l" t="t" r="r" b="b"/>
              <a:pathLst>
                <a:path w="2979669" h="1286447">
                  <a:moveTo>
                    <a:pt x="2855209" y="1286447"/>
                  </a:moveTo>
                  <a:lnTo>
                    <a:pt x="124460" y="1286447"/>
                  </a:lnTo>
                  <a:cubicBezTo>
                    <a:pt x="55880" y="1286447"/>
                    <a:pt x="0" y="1230567"/>
                    <a:pt x="0" y="1161987"/>
                  </a:cubicBezTo>
                  <a:lnTo>
                    <a:pt x="0" y="124460"/>
                  </a:lnTo>
                  <a:cubicBezTo>
                    <a:pt x="0" y="55880"/>
                    <a:pt x="55880" y="0"/>
                    <a:pt x="124460" y="0"/>
                  </a:cubicBezTo>
                  <a:lnTo>
                    <a:pt x="2855209" y="0"/>
                  </a:lnTo>
                  <a:cubicBezTo>
                    <a:pt x="2923789" y="0"/>
                    <a:pt x="2979669" y="55880"/>
                    <a:pt x="2979669" y="124460"/>
                  </a:cubicBezTo>
                  <a:lnTo>
                    <a:pt x="2979669" y="1161987"/>
                  </a:lnTo>
                  <a:cubicBezTo>
                    <a:pt x="2979669" y="1230567"/>
                    <a:pt x="2923789" y="1286447"/>
                    <a:pt x="2855209" y="1286447"/>
                  </a:cubicBezTo>
                  <a:close/>
                </a:path>
              </a:pathLst>
            </a:custGeom>
            <a:solidFill>
              <a:srgbClr val="FF0000"/>
            </a:solidFill>
          </p:spPr>
          <p:txBody>
            <a:bodyPr/>
            <a:lstStyle/>
            <a:p>
              <a:endParaRPr lang="en-US"/>
            </a:p>
          </p:txBody>
        </p:sp>
      </p:grpSp>
      <p:grpSp>
        <p:nvGrpSpPr>
          <p:cNvPr id="32" name="Group 32"/>
          <p:cNvGrpSpPr/>
          <p:nvPr/>
        </p:nvGrpSpPr>
        <p:grpSpPr>
          <a:xfrm>
            <a:off x="4276335" y="5324736"/>
            <a:ext cx="953608" cy="95360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2B2A2A"/>
              </a:soli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36645" tIns="36645" rIns="36645" bIns="36645" rtlCol="0" anchor="ctr"/>
            <a:lstStyle/>
            <a:p>
              <a:pPr algn="ctr">
                <a:lnSpc>
                  <a:spcPts val="3360"/>
                </a:lnSpc>
              </a:pPr>
              <a:endParaRPr>
                <a:latin typeface="Arial" panose="020B0604020202020204" pitchFamily="34" charset="0"/>
                <a:cs typeface="Arial" panose="020B0604020202020204" pitchFamily="34" charset="0"/>
              </a:endParaRPr>
            </a:p>
          </p:txBody>
        </p:sp>
      </p:grpSp>
      <p:grpSp>
        <p:nvGrpSpPr>
          <p:cNvPr id="35" name="Group 35"/>
          <p:cNvGrpSpPr/>
          <p:nvPr/>
        </p:nvGrpSpPr>
        <p:grpSpPr>
          <a:xfrm>
            <a:off x="5634150" y="5027057"/>
            <a:ext cx="2898231" cy="1377190"/>
            <a:chOff x="0" y="0"/>
            <a:chExt cx="2979669" cy="1415888"/>
          </a:xfrm>
          <a:solidFill>
            <a:srgbClr val="FF0000"/>
          </a:solidFill>
        </p:grpSpPr>
        <p:sp>
          <p:nvSpPr>
            <p:cNvPr id="36" name="Freeform 36"/>
            <p:cNvSpPr/>
            <p:nvPr/>
          </p:nvSpPr>
          <p:spPr>
            <a:xfrm>
              <a:off x="0" y="0"/>
              <a:ext cx="2979669" cy="1415888"/>
            </a:xfrm>
            <a:custGeom>
              <a:avLst/>
              <a:gdLst/>
              <a:ahLst/>
              <a:cxnLst/>
              <a:rect l="l" t="t" r="r" b="b"/>
              <a:pathLst>
                <a:path w="2979669" h="1415888">
                  <a:moveTo>
                    <a:pt x="2855209" y="1415888"/>
                  </a:moveTo>
                  <a:lnTo>
                    <a:pt x="124460" y="1415888"/>
                  </a:lnTo>
                  <a:cubicBezTo>
                    <a:pt x="55880" y="1415888"/>
                    <a:pt x="0" y="1360008"/>
                    <a:pt x="0" y="1291428"/>
                  </a:cubicBezTo>
                  <a:lnTo>
                    <a:pt x="0" y="124460"/>
                  </a:lnTo>
                  <a:cubicBezTo>
                    <a:pt x="0" y="55880"/>
                    <a:pt x="55880" y="0"/>
                    <a:pt x="124460" y="0"/>
                  </a:cubicBezTo>
                  <a:lnTo>
                    <a:pt x="2855209" y="0"/>
                  </a:lnTo>
                  <a:cubicBezTo>
                    <a:pt x="2923789" y="0"/>
                    <a:pt x="2979669" y="55880"/>
                    <a:pt x="2979669" y="124460"/>
                  </a:cubicBezTo>
                  <a:lnTo>
                    <a:pt x="2979669" y="1291428"/>
                  </a:lnTo>
                  <a:cubicBezTo>
                    <a:pt x="2979669" y="1360008"/>
                    <a:pt x="2923789" y="1415888"/>
                    <a:pt x="2855209" y="1415888"/>
                  </a:cubicBezTo>
                  <a:close/>
                </a:path>
              </a:pathLst>
            </a:custGeom>
            <a:grpFill/>
          </p:spPr>
          <p:txBody>
            <a:bodyPr/>
            <a:lstStyle/>
            <a:p>
              <a:endParaRPr lang="en-US"/>
            </a:p>
          </p:txBody>
        </p:sp>
      </p:grpSp>
      <p:grpSp>
        <p:nvGrpSpPr>
          <p:cNvPr id="37" name="Group 37"/>
          <p:cNvGrpSpPr/>
          <p:nvPr/>
        </p:nvGrpSpPr>
        <p:grpSpPr>
          <a:xfrm>
            <a:off x="3597427" y="7244736"/>
            <a:ext cx="953608" cy="95360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2B2A2A"/>
              </a:solidFill>
              <a:prstDash val="solid"/>
              <a:miter/>
            </a:ln>
          </p:spPr>
          <p:txBody>
            <a:bodyPr/>
            <a:lstStyle/>
            <a:p>
              <a:endParaRPr lang="en-US"/>
            </a:p>
          </p:txBody>
        </p:sp>
        <p:sp>
          <p:nvSpPr>
            <p:cNvPr id="39" name="TextBox 39"/>
            <p:cNvSpPr txBox="1"/>
            <p:nvPr/>
          </p:nvSpPr>
          <p:spPr>
            <a:xfrm>
              <a:off x="76200" y="38100"/>
              <a:ext cx="660400" cy="698500"/>
            </a:xfrm>
            <a:prstGeom prst="rect">
              <a:avLst/>
            </a:prstGeom>
          </p:spPr>
          <p:txBody>
            <a:bodyPr lIns="36645" tIns="36645" rIns="36645" bIns="36645" rtlCol="0" anchor="ctr"/>
            <a:lstStyle/>
            <a:p>
              <a:pPr algn="ctr">
                <a:lnSpc>
                  <a:spcPts val="3360"/>
                </a:lnSpc>
              </a:pPr>
              <a:endParaRPr>
                <a:latin typeface="Arial" panose="020B0604020202020204" pitchFamily="34" charset="0"/>
                <a:cs typeface="Arial" panose="020B0604020202020204" pitchFamily="34" charset="0"/>
              </a:endParaRPr>
            </a:p>
          </p:txBody>
        </p:sp>
      </p:grpSp>
      <p:grpSp>
        <p:nvGrpSpPr>
          <p:cNvPr id="40" name="Group 40"/>
          <p:cNvGrpSpPr/>
          <p:nvPr/>
        </p:nvGrpSpPr>
        <p:grpSpPr>
          <a:xfrm>
            <a:off x="4955242" y="6947057"/>
            <a:ext cx="2898231" cy="1251287"/>
            <a:chOff x="0" y="0"/>
            <a:chExt cx="2979669" cy="1286447"/>
          </a:xfrm>
          <a:solidFill>
            <a:srgbClr val="FF0000"/>
          </a:solidFill>
        </p:grpSpPr>
        <p:sp>
          <p:nvSpPr>
            <p:cNvPr id="41" name="Freeform 41"/>
            <p:cNvSpPr/>
            <p:nvPr/>
          </p:nvSpPr>
          <p:spPr>
            <a:xfrm>
              <a:off x="0" y="0"/>
              <a:ext cx="2979669" cy="1286447"/>
            </a:xfrm>
            <a:custGeom>
              <a:avLst/>
              <a:gdLst/>
              <a:ahLst/>
              <a:cxnLst/>
              <a:rect l="l" t="t" r="r" b="b"/>
              <a:pathLst>
                <a:path w="2979669" h="1286447">
                  <a:moveTo>
                    <a:pt x="2855209" y="1286447"/>
                  </a:moveTo>
                  <a:lnTo>
                    <a:pt x="124460" y="1286447"/>
                  </a:lnTo>
                  <a:cubicBezTo>
                    <a:pt x="55880" y="1286447"/>
                    <a:pt x="0" y="1230567"/>
                    <a:pt x="0" y="1161987"/>
                  </a:cubicBezTo>
                  <a:lnTo>
                    <a:pt x="0" y="124460"/>
                  </a:lnTo>
                  <a:cubicBezTo>
                    <a:pt x="0" y="55880"/>
                    <a:pt x="55880" y="0"/>
                    <a:pt x="124460" y="0"/>
                  </a:cubicBezTo>
                  <a:lnTo>
                    <a:pt x="2855209" y="0"/>
                  </a:lnTo>
                  <a:cubicBezTo>
                    <a:pt x="2923789" y="0"/>
                    <a:pt x="2979669" y="55880"/>
                    <a:pt x="2979669" y="124460"/>
                  </a:cubicBezTo>
                  <a:lnTo>
                    <a:pt x="2979669" y="1161987"/>
                  </a:lnTo>
                  <a:cubicBezTo>
                    <a:pt x="2979669" y="1230567"/>
                    <a:pt x="2923789" y="1286447"/>
                    <a:pt x="2855209" y="1286447"/>
                  </a:cubicBezTo>
                  <a:close/>
                </a:path>
              </a:pathLst>
            </a:custGeom>
            <a:grpFill/>
          </p:spPr>
          <p:txBody>
            <a:bodyPr/>
            <a:lstStyle/>
            <a:p>
              <a:endParaRPr lang="en-US"/>
            </a:p>
          </p:txBody>
        </p:sp>
      </p:grpSp>
      <p:grpSp>
        <p:nvGrpSpPr>
          <p:cNvPr id="42" name="Group 42"/>
          <p:cNvGrpSpPr/>
          <p:nvPr/>
        </p:nvGrpSpPr>
        <p:grpSpPr>
          <a:xfrm>
            <a:off x="9451533" y="3401328"/>
            <a:ext cx="953608" cy="953608"/>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2B2A2A"/>
              </a:solidFill>
              <a:prstDash val="solid"/>
              <a:miter/>
            </a:ln>
          </p:spPr>
          <p:txBody>
            <a:bodyPr/>
            <a:lstStyle/>
            <a:p>
              <a:endParaRPr lang="en-US"/>
            </a:p>
          </p:txBody>
        </p:sp>
        <p:sp>
          <p:nvSpPr>
            <p:cNvPr id="44" name="TextBox 44"/>
            <p:cNvSpPr txBox="1"/>
            <p:nvPr/>
          </p:nvSpPr>
          <p:spPr>
            <a:xfrm>
              <a:off x="76200" y="38100"/>
              <a:ext cx="660400" cy="698500"/>
            </a:xfrm>
            <a:prstGeom prst="rect">
              <a:avLst/>
            </a:prstGeom>
          </p:spPr>
          <p:txBody>
            <a:bodyPr lIns="36645" tIns="36645" rIns="36645" bIns="36645" rtlCol="0" anchor="ctr"/>
            <a:lstStyle/>
            <a:p>
              <a:pPr algn="ctr">
                <a:lnSpc>
                  <a:spcPts val="3360"/>
                </a:lnSpc>
              </a:pPr>
              <a:endParaRPr>
                <a:latin typeface="Arial" panose="020B0604020202020204" pitchFamily="34" charset="0"/>
                <a:cs typeface="Arial" panose="020B0604020202020204" pitchFamily="34" charset="0"/>
              </a:endParaRPr>
            </a:p>
          </p:txBody>
        </p:sp>
      </p:grpSp>
      <p:grpSp>
        <p:nvGrpSpPr>
          <p:cNvPr id="45" name="Group 45"/>
          <p:cNvGrpSpPr/>
          <p:nvPr/>
        </p:nvGrpSpPr>
        <p:grpSpPr>
          <a:xfrm>
            <a:off x="10809349" y="3103649"/>
            <a:ext cx="2898231" cy="1256583"/>
            <a:chOff x="0" y="0"/>
            <a:chExt cx="2979669" cy="1291892"/>
          </a:xfrm>
          <a:solidFill>
            <a:srgbClr val="FF0000"/>
          </a:solidFill>
        </p:grpSpPr>
        <p:sp>
          <p:nvSpPr>
            <p:cNvPr id="46" name="Freeform 46"/>
            <p:cNvSpPr/>
            <p:nvPr/>
          </p:nvSpPr>
          <p:spPr>
            <a:xfrm>
              <a:off x="0" y="0"/>
              <a:ext cx="2979669" cy="1291893"/>
            </a:xfrm>
            <a:custGeom>
              <a:avLst/>
              <a:gdLst/>
              <a:ahLst/>
              <a:cxnLst/>
              <a:rect l="l" t="t" r="r" b="b"/>
              <a:pathLst>
                <a:path w="2979669" h="1291893">
                  <a:moveTo>
                    <a:pt x="2855209" y="1291892"/>
                  </a:moveTo>
                  <a:lnTo>
                    <a:pt x="124460" y="1291892"/>
                  </a:lnTo>
                  <a:cubicBezTo>
                    <a:pt x="55880" y="1291892"/>
                    <a:pt x="0" y="1236012"/>
                    <a:pt x="0" y="1167432"/>
                  </a:cubicBezTo>
                  <a:lnTo>
                    <a:pt x="0" y="124460"/>
                  </a:lnTo>
                  <a:cubicBezTo>
                    <a:pt x="0" y="55880"/>
                    <a:pt x="55880" y="0"/>
                    <a:pt x="124460" y="0"/>
                  </a:cubicBezTo>
                  <a:lnTo>
                    <a:pt x="2855209" y="0"/>
                  </a:lnTo>
                  <a:cubicBezTo>
                    <a:pt x="2923789" y="0"/>
                    <a:pt x="2979669" y="55880"/>
                    <a:pt x="2979669" y="124460"/>
                  </a:cubicBezTo>
                  <a:lnTo>
                    <a:pt x="2979669" y="1167433"/>
                  </a:lnTo>
                  <a:cubicBezTo>
                    <a:pt x="2979669" y="1236012"/>
                    <a:pt x="2923789" y="1291893"/>
                    <a:pt x="2855209" y="1291893"/>
                  </a:cubicBezTo>
                  <a:close/>
                </a:path>
              </a:pathLst>
            </a:custGeom>
            <a:grpFill/>
          </p:spPr>
          <p:txBody>
            <a:bodyPr/>
            <a:lstStyle/>
            <a:p>
              <a:endParaRPr lang="en-US"/>
            </a:p>
          </p:txBody>
        </p:sp>
      </p:grpSp>
      <p:grpSp>
        <p:nvGrpSpPr>
          <p:cNvPr id="47" name="Group 47"/>
          <p:cNvGrpSpPr/>
          <p:nvPr/>
        </p:nvGrpSpPr>
        <p:grpSpPr>
          <a:xfrm>
            <a:off x="10130441" y="5324736"/>
            <a:ext cx="953608" cy="953608"/>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2B2A2A"/>
              </a:solidFill>
              <a:prstDash val="solid"/>
              <a:miter/>
            </a:ln>
          </p:spPr>
          <p:txBody>
            <a:bodyPr/>
            <a:lstStyle/>
            <a:p>
              <a:endParaRPr lang="en-US"/>
            </a:p>
          </p:txBody>
        </p:sp>
        <p:sp>
          <p:nvSpPr>
            <p:cNvPr id="49" name="TextBox 49"/>
            <p:cNvSpPr txBox="1"/>
            <p:nvPr/>
          </p:nvSpPr>
          <p:spPr>
            <a:xfrm>
              <a:off x="76200" y="38100"/>
              <a:ext cx="660400" cy="698500"/>
            </a:xfrm>
            <a:prstGeom prst="rect">
              <a:avLst/>
            </a:prstGeom>
          </p:spPr>
          <p:txBody>
            <a:bodyPr lIns="36645" tIns="36645" rIns="36645" bIns="36645" rtlCol="0" anchor="ctr"/>
            <a:lstStyle/>
            <a:p>
              <a:pPr algn="ctr">
                <a:lnSpc>
                  <a:spcPts val="3360"/>
                </a:lnSpc>
              </a:pPr>
              <a:endParaRPr>
                <a:latin typeface="Arial" panose="020B0604020202020204" pitchFamily="34" charset="0"/>
                <a:cs typeface="Arial" panose="020B0604020202020204" pitchFamily="34" charset="0"/>
              </a:endParaRPr>
            </a:p>
          </p:txBody>
        </p:sp>
      </p:grpSp>
      <p:grpSp>
        <p:nvGrpSpPr>
          <p:cNvPr id="50" name="Group 50"/>
          <p:cNvGrpSpPr/>
          <p:nvPr/>
        </p:nvGrpSpPr>
        <p:grpSpPr>
          <a:xfrm>
            <a:off x="11488256" y="5027057"/>
            <a:ext cx="2898231" cy="1251287"/>
            <a:chOff x="0" y="0"/>
            <a:chExt cx="2979669" cy="1286447"/>
          </a:xfrm>
          <a:solidFill>
            <a:srgbClr val="FF0000"/>
          </a:solidFill>
        </p:grpSpPr>
        <p:sp>
          <p:nvSpPr>
            <p:cNvPr id="51" name="Freeform 51"/>
            <p:cNvSpPr/>
            <p:nvPr/>
          </p:nvSpPr>
          <p:spPr>
            <a:xfrm>
              <a:off x="0" y="0"/>
              <a:ext cx="2979669" cy="1286447"/>
            </a:xfrm>
            <a:custGeom>
              <a:avLst/>
              <a:gdLst/>
              <a:ahLst/>
              <a:cxnLst/>
              <a:rect l="l" t="t" r="r" b="b"/>
              <a:pathLst>
                <a:path w="2979669" h="1286447">
                  <a:moveTo>
                    <a:pt x="2855209" y="1286447"/>
                  </a:moveTo>
                  <a:lnTo>
                    <a:pt x="124460" y="1286447"/>
                  </a:lnTo>
                  <a:cubicBezTo>
                    <a:pt x="55880" y="1286447"/>
                    <a:pt x="0" y="1230567"/>
                    <a:pt x="0" y="1161987"/>
                  </a:cubicBezTo>
                  <a:lnTo>
                    <a:pt x="0" y="124460"/>
                  </a:lnTo>
                  <a:cubicBezTo>
                    <a:pt x="0" y="55880"/>
                    <a:pt x="55880" y="0"/>
                    <a:pt x="124460" y="0"/>
                  </a:cubicBezTo>
                  <a:lnTo>
                    <a:pt x="2855209" y="0"/>
                  </a:lnTo>
                  <a:cubicBezTo>
                    <a:pt x="2923789" y="0"/>
                    <a:pt x="2979669" y="55880"/>
                    <a:pt x="2979669" y="124460"/>
                  </a:cubicBezTo>
                  <a:lnTo>
                    <a:pt x="2979669" y="1161987"/>
                  </a:lnTo>
                  <a:cubicBezTo>
                    <a:pt x="2979669" y="1230567"/>
                    <a:pt x="2923789" y="1286447"/>
                    <a:pt x="2855209" y="1286447"/>
                  </a:cubicBezTo>
                  <a:close/>
                </a:path>
              </a:pathLst>
            </a:custGeom>
            <a:grpFill/>
          </p:spPr>
          <p:txBody>
            <a:bodyPr/>
            <a:lstStyle/>
            <a:p>
              <a:endParaRPr lang="en-US"/>
            </a:p>
          </p:txBody>
        </p:sp>
      </p:grpSp>
      <p:grpSp>
        <p:nvGrpSpPr>
          <p:cNvPr id="52" name="Group 52"/>
          <p:cNvGrpSpPr/>
          <p:nvPr/>
        </p:nvGrpSpPr>
        <p:grpSpPr>
          <a:xfrm>
            <a:off x="9451533" y="7244736"/>
            <a:ext cx="953608" cy="953608"/>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2B2A2A"/>
              </a:solidFill>
              <a:prstDash val="solid"/>
              <a:miter/>
            </a:ln>
          </p:spPr>
          <p:txBody>
            <a:bodyPr/>
            <a:lstStyle/>
            <a:p>
              <a:endParaRPr lang="en-US"/>
            </a:p>
          </p:txBody>
        </p:sp>
        <p:sp>
          <p:nvSpPr>
            <p:cNvPr id="54" name="TextBox 54"/>
            <p:cNvSpPr txBox="1"/>
            <p:nvPr/>
          </p:nvSpPr>
          <p:spPr>
            <a:xfrm>
              <a:off x="76200" y="38100"/>
              <a:ext cx="660400" cy="698500"/>
            </a:xfrm>
            <a:prstGeom prst="rect">
              <a:avLst/>
            </a:prstGeom>
          </p:spPr>
          <p:txBody>
            <a:bodyPr lIns="36645" tIns="36645" rIns="36645" bIns="36645" rtlCol="0" anchor="ctr"/>
            <a:lstStyle/>
            <a:p>
              <a:pPr algn="ctr">
                <a:lnSpc>
                  <a:spcPts val="3360"/>
                </a:lnSpc>
              </a:pPr>
              <a:endParaRPr>
                <a:latin typeface="Arial" panose="020B0604020202020204" pitchFamily="34" charset="0"/>
                <a:cs typeface="Arial" panose="020B0604020202020204" pitchFamily="34" charset="0"/>
              </a:endParaRPr>
            </a:p>
          </p:txBody>
        </p:sp>
      </p:grpSp>
      <p:grpSp>
        <p:nvGrpSpPr>
          <p:cNvPr id="55" name="Group 55"/>
          <p:cNvGrpSpPr/>
          <p:nvPr/>
        </p:nvGrpSpPr>
        <p:grpSpPr>
          <a:xfrm>
            <a:off x="10809349" y="6947057"/>
            <a:ext cx="2898231" cy="1251287"/>
            <a:chOff x="0" y="0"/>
            <a:chExt cx="2979669" cy="1286447"/>
          </a:xfrm>
          <a:solidFill>
            <a:srgbClr val="FF0000"/>
          </a:solidFill>
        </p:grpSpPr>
        <p:sp>
          <p:nvSpPr>
            <p:cNvPr id="56" name="Freeform 56"/>
            <p:cNvSpPr/>
            <p:nvPr/>
          </p:nvSpPr>
          <p:spPr>
            <a:xfrm>
              <a:off x="0" y="0"/>
              <a:ext cx="2979669" cy="1286447"/>
            </a:xfrm>
            <a:custGeom>
              <a:avLst/>
              <a:gdLst/>
              <a:ahLst/>
              <a:cxnLst/>
              <a:rect l="l" t="t" r="r" b="b"/>
              <a:pathLst>
                <a:path w="2979669" h="1286447">
                  <a:moveTo>
                    <a:pt x="2855209" y="1286447"/>
                  </a:moveTo>
                  <a:lnTo>
                    <a:pt x="124460" y="1286447"/>
                  </a:lnTo>
                  <a:cubicBezTo>
                    <a:pt x="55880" y="1286447"/>
                    <a:pt x="0" y="1230567"/>
                    <a:pt x="0" y="1161987"/>
                  </a:cubicBezTo>
                  <a:lnTo>
                    <a:pt x="0" y="124460"/>
                  </a:lnTo>
                  <a:cubicBezTo>
                    <a:pt x="0" y="55880"/>
                    <a:pt x="55880" y="0"/>
                    <a:pt x="124460" y="0"/>
                  </a:cubicBezTo>
                  <a:lnTo>
                    <a:pt x="2855209" y="0"/>
                  </a:lnTo>
                  <a:cubicBezTo>
                    <a:pt x="2923789" y="0"/>
                    <a:pt x="2979669" y="55880"/>
                    <a:pt x="2979669" y="124460"/>
                  </a:cubicBezTo>
                  <a:lnTo>
                    <a:pt x="2979669" y="1161987"/>
                  </a:lnTo>
                  <a:cubicBezTo>
                    <a:pt x="2979669" y="1230567"/>
                    <a:pt x="2923789" y="1286447"/>
                    <a:pt x="2855209" y="1286447"/>
                  </a:cubicBezTo>
                  <a:close/>
                </a:path>
              </a:pathLst>
            </a:custGeom>
            <a:grpFill/>
          </p:spPr>
          <p:txBody>
            <a:bodyPr/>
            <a:lstStyle/>
            <a:p>
              <a:endParaRPr lang="en-US">
                <a:solidFill>
                  <a:srgbClr val="FFC000"/>
                </a:solidFill>
              </a:endParaRPr>
            </a:p>
          </p:txBody>
        </p:sp>
      </p:grpSp>
      <p:sp>
        <p:nvSpPr>
          <p:cNvPr id="57" name="Freeform 57"/>
          <p:cNvSpPr/>
          <p:nvPr/>
        </p:nvSpPr>
        <p:spPr>
          <a:xfrm>
            <a:off x="3691895" y="3534227"/>
            <a:ext cx="764671" cy="639456"/>
          </a:xfrm>
          <a:custGeom>
            <a:avLst/>
            <a:gdLst/>
            <a:ahLst/>
            <a:cxnLst/>
            <a:rect l="l" t="t" r="r" b="b"/>
            <a:pathLst>
              <a:path w="764671" h="639456">
                <a:moveTo>
                  <a:pt x="0" y="0"/>
                </a:moveTo>
                <a:lnTo>
                  <a:pt x="764671" y="0"/>
                </a:lnTo>
                <a:lnTo>
                  <a:pt x="764671" y="639456"/>
                </a:lnTo>
                <a:lnTo>
                  <a:pt x="0" y="6394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58" name="Freeform 58"/>
          <p:cNvSpPr/>
          <p:nvPr/>
        </p:nvSpPr>
        <p:spPr>
          <a:xfrm>
            <a:off x="4453105" y="5452663"/>
            <a:ext cx="600067" cy="697752"/>
          </a:xfrm>
          <a:custGeom>
            <a:avLst/>
            <a:gdLst/>
            <a:ahLst/>
            <a:cxnLst/>
            <a:rect l="l" t="t" r="r" b="b"/>
            <a:pathLst>
              <a:path w="600067" h="697752">
                <a:moveTo>
                  <a:pt x="0" y="0"/>
                </a:moveTo>
                <a:lnTo>
                  <a:pt x="600067" y="0"/>
                </a:lnTo>
                <a:lnTo>
                  <a:pt x="600067" y="697753"/>
                </a:lnTo>
                <a:lnTo>
                  <a:pt x="0" y="69775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9" name="Freeform 59"/>
          <p:cNvSpPr/>
          <p:nvPr/>
        </p:nvSpPr>
        <p:spPr>
          <a:xfrm>
            <a:off x="3763085" y="7409802"/>
            <a:ext cx="623046" cy="571644"/>
          </a:xfrm>
          <a:custGeom>
            <a:avLst/>
            <a:gdLst/>
            <a:ahLst/>
            <a:cxnLst/>
            <a:rect l="l" t="t" r="r" b="b"/>
            <a:pathLst>
              <a:path w="623046" h="571644">
                <a:moveTo>
                  <a:pt x="0" y="0"/>
                </a:moveTo>
                <a:lnTo>
                  <a:pt x="623045" y="0"/>
                </a:lnTo>
                <a:lnTo>
                  <a:pt x="623045" y="571645"/>
                </a:lnTo>
                <a:lnTo>
                  <a:pt x="0" y="5716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60" name="Freeform 60"/>
          <p:cNvSpPr/>
          <p:nvPr/>
        </p:nvSpPr>
        <p:spPr>
          <a:xfrm>
            <a:off x="9568229" y="3545263"/>
            <a:ext cx="596546" cy="617383"/>
          </a:xfrm>
          <a:custGeom>
            <a:avLst/>
            <a:gdLst/>
            <a:ahLst/>
            <a:cxnLst/>
            <a:rect l="l" t="t" r="r" b="b"/>
            <a:pathLst>
              <a:path w="596546" h="617383">
                <a:moveTo>
                  <a:pt x="0" y="0"/>
                </a:moveTo>
                <a:lnTo>
                  <a:pt x="596546" y="0"/>
                </a:lnTo>
                <a:lnTo>
                  <a:pt x="596546" y="617383"/>
                </a:lnTo>
                <a:lnTo>
                  <a:pt x="0" y="617383"/>
                </a:lnTo>
                <a:lnTo>
                  <a:pt x="0" y="0"/>
                </a:lnTo>
                <a:close/>
              </a:path>
            </a:pathLst>
          </a:custGeom>
          <a:blipFill>
            <a:blip r:embed="rId18"/>
            <a:stretch>
              <a:fillRect/>
            </a:stretch>
          </a:blipFill>
        </p:spPr>
        <p:txBody>
          <a:bodyPr/>
          <a:lstStyle/>
          <a:p>
            <a:endParaRPr lang="en-US"/>
          </a:p>
        </p:txBody>
      </p:sp>
      <p:sp>
        <p:nvSpPr>
          <p:cNvPr id="61" name="Freeform 61"/>
          <p:cNvSpPr/>
          <p:nvPr/>
        </p:nvSpPr>
        <p:spPr>
          <a:xfrm>
            <a:off x="10320952" y="5510249"/>
            <a:ext cx="488397" cy="582581"/>
          </a:xfrm>
          <a:custGeom>
            <a:avLst/>
            <a:gdLst/>
            <a:ahLst/>
            <a:cxnLst/>
            <a:rect l="l" t="t" r="r" b="b"/>
            <a:pathLst>
              <a:path w="488397" h="582581">
                <a:moveTo>
                  <a:pt x="0" y="0"/>
                </a:moveTo>
                <a:lnTo>
                  <a:pt x="488397" y="0"/>
                </a:lnTo>
                <a:lnTo>
                  <a:pt x="488397" y="582581"/>
                </a:lnTo>
                <a:lnTo>
                  <a:pt x="0" y="582581"/>
                </a:lnTo>
                <a:lnTo>
                  <a:pt x="0" y="0"/>
                </a:lnTo>
                <a:close/>
              </a:path>
            </a:pathLst>
          </a:custGeom>
          <a:blipFill>
            <a:blip r:embed="rId19"/>
            <a:stretch>
              <a:fillRect/>
            </a:stretch>
          </a:blipFill>
        </p:spPr>
        <p:txBody>
          <a:bodyPr/>
          <a:lstStyle/>
          <a:p>
            <a:endParaRPr lang="en-US"/>
          </a:p>
        </p:txBody>
      </p:sp>
      <p:sp>
        <p:nvSpPr>
          <p:cNvPr id="62" name="Freeform 62"/>
          <p:cNvSpPr/>
          <p:nvPr/>
        </p:nvSpPr>
        <p:spPr>
          <a:xfrm>
            <a:off x="9513564" y="7451656"/>
            <a:ext cx="705875" cy="487936"/>
          </a:xfrm>
          <a:custGeom>
            <a:avLst/>
            <a:gdLst/>
            <a:ahLst/>
            <a:cxnLst/>
            <a:rect l="l" t="t" r="r" b="b"/>
            <a:pathLst>
              <a:path w="705875" h="487936">
                <a:moveTo>
                  <a:pt x="0" y="0"/>
                </a:moveTo>
                <a:lnTo>
                  <a:pt x="705875" y="0"/>
                </a:lnTo>
                <a:lnTo>
                  <a:pt x="705875" y="487937"/>
                </a:lnTo>
                <a:lnTo>
                  <a:pt x="0" y="48793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63" name="Freeform 63"/>
          <p:cNvSpPr/>
          <p:nvPr/>
        </p:nvSpPr>
        <p:spPr>
          <a:xfrm>
            <a:off x="896071" y="1649194"/>
            <a:ext cx="16495857" cy="9258300"/>
          </a:xfrm>
          <a:custGeom>
            <a:avLst/>
            <a:gdLst/>
            <a:ahLst/>
            <a:cxnLst/>
            <a:rect l="l" t="t" r="r" b="b"/>
            <a:pathLst>
              <a:path w="16495857" h="9258300">
                <a:moveTo>
                  <a:pt x="0" y="0"/>
                </a:moveTo>
                <a:lnTo>
                  <a:pt x="16495857" y="0"/>
                </a:lnTo>
                <a:lnTo>
                  <a:pt x="16495857" y="9258300"/>
                </a:lnTo>
                <a:lnTo>
                  <a:pt x="0" y="9258300"/>
                </a:lnTo>
                <a:lnTo>
                  <a:pt x="0" y="0"/>
                </a:lnTo>
                <a:close/>
              </a:path>
            </a:pathLst>
          </a:custGeom>
          <a:blipFill>
            <a:blip r:embed="rId22"/>
            <a:stretch>
              <a:fillRect/>
            </a:stretch>
          </a:blipFill>
        </p:spPr>
        <p:txBody>
          <a:bodyPr/>
          <a:lstStyle/>
          <a:p>
            <a:endParaRPr lang="en-US" dirty="0"/>
          </a:p>
        </p:txBody>
      </p:sp>
      <p:sp>
        <p:nvSpPr>
          <p:cNvPr id="64" name="TextBox 64"/>
          <p:cNvSpPr txBox="1"/>
          <p:nvPr/>
        </p:nvSpPr>
        <p:spPr>
          <a:xfrm>
            <a:off x="3691895" y="1247106"/>
            <a:ext cx="11490882" cy="495373"/>
          </a:xfrm>
          <a:prstGeom prst="rect">
            <a:avLst/>
          </a:prstGeom>
        </p:spPr>
        <p:txBody>
          <a:bodyPr lIns="0" tIns="0" rIns="0" bIns="0" rtlCol="0" anchor="t">
            <a:spAutoFit/>
          </a:bodyPr>
          <a:lstStyle/>
          <a:p>
            <a:pPr algn="ctr">
              <a:lnSpc>
                <a:spcPts val="4195"/>
              </a:lnSpc>
              <a:spcBef>
                <a:spcPct val="0"/>
              </a:spcBef>
            </a:pPr>
            <a:r>
              <a:rPr lang="en-US" sz="2997" b="1">
                <a:solidFill>
                  <a:srgbClr val="FFFFFF"/>
                </a:solidFill>
                <a:latin typeface="Arial" panose="020B0604020202020204" pitchFamily="34" charset="0"/>
                <a:ea typeface="Canva Sans Bold"/>
                <a:cs typeface="Arial" panose="020B0604020202020204" pitchFamily="34" charset="0"/>
                <a:sym typeface="Canva Sans Bold"/>
              </a:rPr>
              <a:t>Bộ Tư pháp đã rà soát tổng số 67 văn bản quy phạm pháp luật </a:t>
            </a:r>
          </a:p>
        </p:txBody>
      </p:sp>
      <p:sp>
        <p:nvSpPr>
          <p:cNvPr id="65" name="TextBox 65"/>
          <p:cNvSpPr txBox="1"/>
          <p:nvPr/>
        </p:nvSpPr>
        <p:spPr>
          <a:xfrm>
            <a:off x="5935735" y="3554326"/>
            <a:ext cx="854082" cy="328295"/>
          </a:xfrm>
          <a:prstGeom prst="rect">
            <a:avLst/>
          </a:prstGeom>
        </p:spPr>
        <p:txBody>
          <a:bodyPr lIns="0" tIns="0" rIns="0" bIns="0" rtlCol="0" anchor="t">
            <a:spAutoFit/>
          </a:bodyPr>
          <a:lstStyle/>
          <a:p>
            <a:pPr algn="ctr">
              <a:lnSpc>
                <a:spcPts val="2827"/>
              </a:lnSpc>
              <a:spcBef>
                <a:spcPct val="0"/>
              </a:spcBef>
            </a:pPr>
            <a:r>
              <a:rPr lang="en-US" sz="2019" b="1" dirty="0">
                <a:solidFill>
                  <a:schemeClr val="bg1"/>
                </a:solidFill>
                <a:latin typeface="Arial" panose="020B0604020202020204" pitchFamily="34" charset="0"/>
                <a:ea typeface="Canva Sans Bold"/>
                <a:cs typeface="Arial" panose="020B0604020202020204" pitchFamily="34" charset="0"/>
                <a:sym typeface="Canva Sans Bold"/>
              </a:rPr>
              <a:t>18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luật</a:t>
            </a:r>
            <a:endParaRPr lang="en-US" sz="2019" b="1" dirty="0">
              <a:solidFill>
                <a:schemeClr val="bg1"/>
              </a:solidFill>
              <a:latin typeface="Arial" panose="020B0604020202020204" pitchFamily="34" charset="0"/>
              <a:ea typeface="Canva Sans Bold"/>
              <a:cs typeface="Arial" panose="020B0604020202020204" pitchFamily="34" charset="0"/>
              <a:sym typeface="Canva Sans Bold"/>
            </a:endParaRPr>
          </a:p>
        </p:txBody>
      </p:sp>
      <p:sp>
        <p:nvSpPr>
          <p:cNvPr id="66" name="TextBox 66"/>
          <p:cNvSpPr txBox="1"/>
          <p:nvPr/>
        </p:nvSpPr>
        <p:spPr>
          <a:xfrm>
            <a:off x="6266724" y="5605075"/>
            <a:ext cx="1633083" cy="328295"/>
          </a:xfrm>
          <a:prstGeom prst="rect">
            <a:avLst/>
          </a:prstGeom>
        </p:spPr>
        <p:txBody>
          <a:bodyPr lIns="0" tIns="0" rIns="0" bIns="0" rtlCol="0" anchor="t">
            <a:spAutoFit/>
          </a:bodyPr>
          <a:lstStyle/>
          <a:p>
            <a:pPr algn="ctr">
              <a:lnSpc>
                <a:spcPts val="2827"/>
              </a:lnSpc>
              <a:spcBef>
                <a:spcPct val="0"/>
              </a:spcBef>
            </a:pPr>
            <a:r>
              <a:rPr lang="en-US" sz="2019" b="1" dirty="0">
                <a:solidFill>
                  <a:schemeClr val="bg1"/>
                </a:solidFill>
                <a:latin typeface="Arial" panose="020B0604020202020204" pitchFamily="34" charset="0"/>
                <a:ea typeface="Canva Sans Bold"/>
                <a:cs typeface="Arial" panose="020B0604020202020204" pitchFamily="34" charset="0"/>
                <a:sym typeface="Canva Sans Bold"/>
              </a:rPr>
              <a:t>02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pháp</a:t>
            </a:r>
            <a:r>
              <a:rPr lang="en-US" sz="2019" b="1" dirty="0">
                <a:solidFill>
                  <a:schemeClr val="bg1"/>
                </a:solidFill>
                <a:latin typeface="Arial" panose="020B0604020202020204" pitchFamily="34" charset="0"/>
                <a:ea typeface="Canva Sans Bold"/>
                <a:cs typeface="Arial" panose="020B0604020202020204" pitchFamily="34" charset="0"/>
                <a:sym typeface="Canva Sans Bold"/>
              </a:rPr>
              <a:t>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lệnh</a:t>
            </a:r>
            <a:endParaRPr lang="en-US" sz="2019" b="1" dirty="0">
              <a:solidFill>
                <a:schemeClr val="bg1"/>
              </a:solidFill>
              <a:latin typeface="Arial" panose="020B0604020202020204" pitchFamily="34" charset="0"/>
              <a:ea typeface="Canva Sans Bold"/>
              <a:cs typeface="Arial" panose="020B0604020202020204" pitchFamily="34" charset="0"/>
              <a:sym typeface="Canva Sans Bold"/>
            </a:endParaRPr>
          </a:p>
        </p:txBody>
      </p:sp>
      <p:sp>
        <p:nvSpPr>
          <p:cNvPr id="67" name="TextBox 67"/>
          <p:cNvSpPr txBox="1"/>
          <p:nvPr/>
        </p:nvSpPr>
        <p:spPr>
          <a:xfrm>
            <a:off x="5580124" y="7495005"/>
            <a:ext cx="1565303" cy="328295"/>
          </a:xfrm>
          <a:prstGeom prst="rect">
            <a:avLst/>
          </a:prstGeom>
        </p:spPr>
        <p:txBody>
          <a:bodyPr lIns="0" tIns="0" rIns="0" bIns="0" rtlCol="0" anchor="t">
            <a:spAutoFit/>
          </a:bodyPr>
          <a:lstStyle/>
          <a:p>
            <a:pPr algn="ctr">
              <a:lnSpc>
                <a:spcPts val="2827"/>
              </a:lnSpc>
              <a:spcBef>
                <a:spcPct val="0"/>
              </a:spcBef>
            </a:pPr>
            <a:r>
              <a:rPr lang="en-US" sz="2019" b="1" dirty="0">
                <a:solidFill>
                  <a:schemeClr val="bg1"/>
                </a:solidFill>
                <a:latin typeface="Arial" panose="020B0604020202020204" pitchFamily="34" charset="0"/>
                <a:ea typeface="Canva Sans Bold"/>
                <a:cs typeface="Arial" panose="020B0604020202020204" pitchFamily="34" charset="0"/>
                <a:sym typeface="Canva Sans Bold"/>
              </a:rPr>
              <a:t>30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nghị</a:t>
            </a:r>
            <a:r>
              <a:rPr lang="en-US" sz="2019" b="1" dirty="0">
                <a:solidFill>
                  <a:schemeClr val="bg1"/>
                </a:solidFill>
                <a:latin typeface="Arial" panose="020B0604020202020204" pitchFamily="34" charset="0"/>
                <a:ea typeface="Canva Sans Bold"/>
                <a:cs typeface="Arial" panose="020B0604020202020204" pitchFamily="34" charset="0"/>
                <a:sym typeface="Canva Sans Bold"/>
              </a:rPr>
              <a:t>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định</a:t>
            </a:r>
            <a:endParaRPr lang="en-US" sz="2019" b="1" dirty="0">
              <a:solidFill>
                <a:schemeClr val="bg1"/>
              </a:solidFill>
              <a:latin typeface="Arial" panose="020B0604020202020204" pitchFamily="34" charset="0"/>
              <a:ea typeface="Canva Sans Bold"/>
              <a:cs typeface="Arial" panose="020B0604020202020204" pitchFamily="34" charset="0"/>
              <a:sym typeface="Canva Sans Bold"/>
            </a:endParaRPr>
          </a:p>
        </p:txBody>
      </p:sp>
      <p:sp>
        <p:nvSpPr>
          <p:cNvPr id="68" name="TextBox 68"/>
          <p:cNvSpPr txBox="1"/>
          <p:nvPr/>
        </p:nvSpPr>
        <p:spPr>
          <a:xfrm>
            <a:off x="11317406" y="3561258"/>
            <a:ext cx="1727202" cy="328295"/>
          </a:xfrm>
          <a:prstGeom prst="rect">
            <a:avLst/>
          </a:prstGeom>
        </p:spPr>
        <p:txBody>
          <a:bodyPr lIns="0" tIns="0" rIns="0" bIns="0" rtlCol="0" anchor="t">
            <a:spAutoFit/>
          </a:bodyPr>
          <a:lstStyle/>
          <a:p>
            <a:pPr algn="ctr">
              <a:lnSpc>
                <a:spcPts val="2827"/>
              </a:lnSpc>
              <a:spcBef>
                <a:spcPct val="0"/>
              </a:spcBef>
            </a:pPr>
            <a:r>
              <a:rPr lang="en-US" sz="2019" b="1" dirty="0">
                <a:solidFill>
                  <a:schemeClr val="bg1"/>
                </a:solidFill>
                <a:latin typeface="Arial" panose="020B0604020202020204" pitchFamily="34" charset="0"/>
                <a:ea typeface="Canva Sans Bold"/>
                <a:cs typeface="Arial" panose="020B0604020202020204" pitchFamily="34" charset="0"/>
                <a:sym typeface="Canva Sans Bold"/>
              </a:rPr>
              <a:t>01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quyết</a:t>
            </a:r>
            <a:r>
              <a:rPr lang="en-US" sz="2019" b="1" dirty="0">
                <a:solidFill>
                  <a:schemeClr val="bg1"/>
                </a:solidFill>
                <a:latin typeface="Arial" panose="020B0604020202020204" pitchFamily="34" charset="0"/>
                <a:ea typeface="Canva Sans Bold"/>
                <a:cs typeface="Arial" panose="020B0604020202020204" pitchFamily="34" charset="0"/>
                <a:sym typeface="Canva Sans Bold"/>
              </a:rPr>
              <a:t>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định</a:t>
            </a:r>
            <a:endParaRPr lang="en-US" sz="2019" b="1" dirty="0">
              <a:solidFill>
                <a:schemeClr val="bg1"/>
              </a:solidFill>
              <a:latin typeface="Arial" panose="020B0604020202020204" pitchFamily="34" charset="0"/>
              <a:ea typeface="Canva Sans Bold"/>
              <a:cs typeface="Arial" panose="020B0604020202020204" pitchFamily="34" charset="0"/>
              <a:sym typeface="Canva Sans Bold"/>
            </a:endParaRPr>
          </a:p>
        </p:txBody>
      </p:sp>
      <p:sp>
        <p:nvSpPr>
          <p:cNvPr id="69" name="TextBox 69"/>
          <p:cNvSpPr txBox="1"/>
          <p:nvPr/>
        </p:nvSpPr>
        <p:spPr>
          <a:xfrm>
            <a:off x="12195588" y="5247782"/>
            <a:ext cx="1483567" cy="710907"/>
          </a:xfrm>
          <a:prstGeom prst="rect">
            <a:avLst/>
          </a:prstGeom>
        </p:spPr>
        <p:txBody>
          <a:bodyPr lIns="0" tIns="0" rIns="0" bIns="0" rtlCol="0" anchor="t">
            <a:spAutoFit/>
          </a:bodyPr>
          <a:lstStyle/>
          <a:p>
            <a:pPr algn="ctr">
              <a:lnSpc>
                <a:spcPts val="2827"/>
              </a:lnSpc>
              <a:spcBef>
                <a:spcPct val="0"/>
              </a:spcBef>
            </a:pPr>
            <a:r>
              <a:rPr lang="en-US" sz="2019" b="1" dirty="0">
                <a:solidFill>
                  <a:schemeClr val="bg1"/>
                </a:solidFill>
                <a:latin typeface="Arial" panose="020B0604020202020204" pitchFamily="34" charset="0"/>
                <a:ea typeface="Canva Sans Bold"/>
                <a:cs typeface="Arial" panose="020B0604020202020204" pitchFamily="34" charset="0"/>
                <a:sym typeface="Canva Sans Bold"/>
              </a:rPr>
              <a:t>03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thông</a:t>
            </a:r>
            <a:r>
              <a:rPr lang="en-US" sz="2019" b="1" dirty="0">
                <a:solidFill>
                  <a:schemeClr val="bg1"/>
                </a:solidFill>
                <a:latin typeface="Arial" panose="020B0604020202020204" pitchFamily="34" charset="0"/>
                <a:ea typeface="Canva Sans Bold"/>
                <a:cs typeface="Arial" panose="020B0604020202020204" pitchFamily="34" charset="0"/>
                <a:sym typeface="Canva Sans Bold"/>
              </a:rPr>
              <a:t>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tư</a:t>
            </a:r>
            <a:endParaRPr lang="en-US" sz="2019" b="1" dirty="0">
              <a:solidFill>
                <a:schemeClr val="bg1"/>
              </a:solidFill>
              <a:latin typeface="Arial" panose="020B0604020202020204" pitchFamily="34" charset="0"/>
              <a:ea typeface="Canva Sans Bold"/>
              <a:cs typeface="Arial" panose="020B0604020202020204" pitchFamily="34" charset="0"/>
              <a:sym typeface="Canva Sans Bold"/>
            </a:endParaRPr>
          </a:p>
          <a:p>
            <a:pPr algn="ctr">
              <a:lnSpc>
                <a:spcPts val="2827"/>
              </a:lnSpc>
              <a:spcBef>
                <a:spcPct val="0"/>
              </a:spcBef>
            </a:pPr>
            <a:r>
              <a:rPr lang="en-US" sz="2019" b="1" dirty="0">
                <a:solidFill>
                  <a:schemeClr val="bg1"/>
                </a:solidFill>
                <a:latin typeface="Arial" panose="020B0604020202020204" pitchFamily="34" charset="0"/>
                <a:ea typeface="Canva Sans Bold"/>
                <a:cs typeface="Arial" panose="020B0604020202020204" pitchFamily="34" charset="0"/>
                <a:sym typeface="Canva Sans Bold"/>
              </a:rPr>
              <a:t>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liên</a:t>
            </a:r>
            <a:r>
              <a:rPr lang="en-US" sz="2019" b="1" dirty="0">
                <a:solidFill>
                  <a:schemeClr val="bg1"/>
                </a:solidFill>
                <a:latin typeface="Arial" panose="020B0604020202020204" pitchFamily="34" charset="0"/>
                <a:ea typeface="Canva Sans Bold"/>
                <a:cs typeface="Arial" panose="020B0604020202020204" pitchFamily="34" charset="0"/>
                <a:sym typeface="Canva Sans Bold"/>
              </a:rPr>
              <a:t>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tịch</a:t>
            </a:r>
            <a:endParaRPr lang="en-US" sz="2019" b="1" dirty="0">
              <a:solidFill>
                <a:schemeClr val="bg1"/>
              </a:solidFill>
              <a:latin typeface="Arial" panose="020B0604020202020204" pitchFamily="34" charset="0"/>
              <a:ea typeface="Canva Sans Bold"/>
              <a:cs typeface="Arial" panose="020B0604020202020204" pitchFamily="34" charset="0"/>
              <a:sym typeface="Canva Sans Bold"/>
            </a:endParaRPr>
          </a:p>
        </p:txBody>
      </p:sp>
      <p:sp>
        <p:nvSpPr>
          <p:cNvPr id="70" name="TextBox 70"/>
          <p:cNvSpPr txBox="1"/>
          <p:nvPr/>
        </p:nvSpPr>
        <p:spPr>
          <a:xfrm>
            <a:off x="11482744" y="7429500"/>
            <a:ext cx="1695781" cy="328295"/>
          </a:xfrm>
          <a:prstGeom prst="rect">
            <a:avLst/>
          </a:prstGeom>
        </p:spPr>
        <p:txBody>
          <a:bodyPr lIns="0" tIns="0" rIns="0" bIns="0" rtlCol="0" anchor="t">
            <a:spAutoFit/>
          </a:bodyPr>
          <a:lstStyle/>
          <a:p>
            <a:pPr algn="ctr">
              <a:lnSpc>
                <a:spcPts val="2827"/>
              </a:lnSpc>
              <a:spcBef>
                <a:spcPct val="0"/>
              </a:spcBef>
            </a:pPr>
            <a:r>
              <a:rPr lang="en-US" sz="2019" b="1" dirty="0">
                <a:solidFill>
                  <a:schemeClr val="bg1"/>
                </a:solidFill>
                <a:latin typeface="Arial" panose="020B0604020202020204" pitchFamily="34" charset="0"/>
                <a:ea typeface="Canva Sans Bold"/>
                <a:cs typeface="Arial" panose="020B0604020202020204" pitchFamily="34" charset="0"/>
                <a:sym typeface="Canva Sans Bold"/>
              </a:rPr>
              <a:t>13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thông</a:t>
            </a:r>
            <a:r>
              <a:rPr lang="en-US" sz="2019" b="1" dirty="0">
                <a:solidFill>
                  <a:schemeClr val="bg1"/>
                </a:solidFill>
                <a:latin typeface="Arial" panose="020B0604020202020204" pitchFamily="34" charset="0"/>
                <a:ea typeface="Canva Sans Bold"/>
                <a:cs typeface="Arial" panose="020B0604020202020204" pitchFamily="34" charset="0"/>
                <a:sym typeface="Canva Sans Bold"/>
              </a:rPr>
              <a:t> </a:t>
            </a:r>
            <a:r>
              <a:rPr lang="en-US" sz="2019" b="1" dirty="0" err="1">
                <a:solidFill>
                  <a:schemeClr val="bg1"/>
                </a:solidFill>
                <a:latin typeface="Arial" panose="020B0604020202020204" pitchFamily="34" charset="0"/>
                <a:ea typeface="Canva Sans Bold"/>
                <a:cs typeface="Arial" panose="020B0604020202020204" pitchFamily="34" charset="0"/>
                <a:sym typeface="Canva Sans Bold"/>
              </a:rPr>
              <a:t>tư</a:t>
            </a:r>
            <a:endParaRPr lang="en-US" sz="2019" b="1" dirty="0">
              <a:solidFill>
                <a:schemeClr val="bg1"/>
              </a:solidFill>
              <a:latin typeface="Arial" panose="020B0604020202020204" pitchFamily="34" charset="0"/>
              <a:ea typeface="Canva Sans Bold"/>
              <a:cs typeface="Arial" panose="020B0604020202020204" pitchFamily="34" charset="0"/>
              <a:sym typeface="Canva Sans Bold"/>
            </a:endParaRPr>
          </a:p>
        </p:txBody>
      </p:sp>
      <p:sp>
        <p:nvSpPr>
          <p:cNvPr id="71" name="Freeform 71"/>
          <p:cNvSpPr/>
          <p:nvPr/>
        </p:nvSpPr>
        <p:spPr>
          <a:xfrm flipH="1" flipV="1">
            <a:off x="13645251" y="-448911"/>
            <a:ext cx="14063641" cy="5378432"/>
          </a:xfrm>
          <a:custGeom>
            <a:avLst/>
            <a:gdLst/>
            <a:ahLst/>
            <a:cxnLst/>
            <a:rect l="l" t="t" r="r" b="b"/>
            <a:pathLst>
              <a:path w="14063641" h="5378432">
                <a:moveTo>
                  <a:pt x="14063640" y="5378432"/>
                </a:moveTo>
                <a:lnTo>
                  <a:pt x="0" y="5378432"/>
                </a:lnTo>
                <a:lnTo>
                  <a:pt x="0" y="0"/>
                </a:lnTo>
                <a:lnTo>
                  <a:pt x="14063640" y="0"/>
                </a:lnTo>
                <a:lnTo>
                  <a:pt x="14063640" y="5378432"/>
                </a:lnTo>
                <a:close/>
              </a:path>
            </a:pathLst>
          </a:custGeom>
          <a:blipFill>
            <a:blip r:embed="rId23">
              <a:extLst>
                <a:ext uri="{96DAC541-7B7A-43D3-8B79-37D633B846F1}">
                  <asvg:svgBlip xmlns:asvg="http://schemas.microsoft.com/office/drawing/2016/SVG/main" xmlns="" r:embed="rId24"/>
                </a:ext>
              </a:extLst>
            </a:blip>
            <a:stretch>
              <a:fillRect t="-79322" b="-82160"/>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rot="866750" flipV="1">
            <a:off x="-2993100" y="-3170328"/>
            <a:ext cx="18618879" cy="7120516"/>
          </a:xfrm>
          <a:custGeom>
            <a:avLst/>
            <a:gdLst/>
            <a:ahLst/>
            <a:cxnLst/>
            <a:rect l="l" t="t" r="r" b="b"/>
            <a:pathLst>
              <a:path w="18618879" h="7120516">
                <a:moveTo>
                  <a:pt x="0" y="7120516"/>
                </a:moveTo>
                <a:lnTo>
                  <a:pt x="18618879" y="7120516"/>
                </a:lnTo>
                <a:lnTo>
                  <a:pt x="18618879" y="0"/>
                </a:lnTo>
                <a:lnTo>
                  <a:pt x="0" y="0"/>
                </a:lnTo>
                <a:lnTo>
                  <a:pt x="0" y="7120516"/>
                </a:lnTo>
                <a:close/>
              </a:path>
            </a:pathLst>
          </a:custGeom>
          <a:blipFill>
            <a:blip r:embed="rId2">
              <a:extLst>
                <a:ext uri="{96DAC541-7B7A-43D3-8B79-37D633B846F1}">
                  <asvg:svgBlip xmlns:asvg="http://schemas.microsoft.com/office/drawing/2016/SVG/main" xmlns="" r:embed="rId3"/>
                </a:ext>
              </a:extLst>
            </a:blip>
            <a:stretch>
              <a:fillRect t="-79322" b="-82160"/>
            </a:stretch>
          </a:blipFill>
        </p:spPr>
        <p:txBody>
          <a:bodyPr/>
          <a:lstStyle/>
          <a:p>
            <a:endParaRPr lang="en-US"/>
          </a:p>
        </p:txBody>
      </p:sp>
      <p:grpSp>
        <p:nvGrpSpPr>
          <p:cNvPr id="3" name="Group 3"/>
          <p:cNvGrpSpPr/>
          <p:nvPr/>
        </p:nvGrpSpPr>
        <p:grpSpPr>
          <a:xfrm>
            <a:off x="880998" y="496764"/>
            <a:ext cx="3350021" cy="691132"/>
            <a:chOff x="0" y="0"/>
            <a:chExt cx="1672125" cy="344971"/>
          </a:xfrm>
        </p:grpSpPr>
        <p:sp>
          <p:nvSpPr>
            <p:cNvPr id="4" name="Freeform 4"/>
            <p:cNvSpPr/>
            <p:nvPr/>
          </p:nvSpPr>
          <p:spPr>
            <a:xfrm>
              <a:off x="0" y="0"/>
              <a:ext cx="1672125" cy="344971"/>
            </a:xfrm>
            <a:custGeom>
              <a:avLst/>
              <a:gdLst/>
              <a:ahLst/>
              <a:cxnLst/>
              <a:rect l="l" t="t" r="r" b="b"/>
              <a:pathLst>
                <a:path w="1672125" h="344971">
                  <a:moveTo>
                    <a:pt x="0" y="0"/>
                  </a:moveTo>
                  <a:lnTo>
                    <a:pt x="1468925" y="0"/>
                  </a:lnTo>
                  <a:lnTo>
                    <a:pt x="1672125" y="172485"/>
                  </a:lnTo>
                  <a:lnTo>
                    <a:pt x="1468925" y="344971"/>
                  </a:lnTo>
                  <a:lnTo>
                    <a:pt x="0" y="344971"/>
                  </a:lnTo>
                  <a:lnTo>
                    <a:pt x="203200" y="172485"/>
                  </a:lnTo>
                  <a:lnTo>
                    <a:pt x="0" y="0"/>
                  </a:lnTo>
                  <a:close/>
                </a:path>
              </a:pathLst>
            </a:custGeom>
            <a:solidFill>
              <a:srgbClr val="FEE134"/>
            </a:solidFill>
          </p:spPr>
          <p:txBody>
            <a:bodyPr/>
            <a:lstStyle/>
            <a:p>
              <a:endParaRPr lang="en-US"/>
            </a:p>
          </p:txBody>
        </p:sp>
        <p:sp>
          <p:nvSpPr>
            <p:cNvPr id="5" name="TextBox 5"/>
            <p:cNvSpPr txBox="1"/>
            <p:nvPr/>
          </p:nvSpPr>
          <p:spPr>
            <a:xfrm>
              <a:off x="177800" y="-47625"/>
              <a:ext cx="1418125" cy="392596"/>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Một số vấn đề chung</a:t>
              </a:r>
            </a:p>
          </p:txBody>
        </p:sp>
      </p:grpSp>
      <p:grpSp>
        <p:nvGrpSpPr>
          <p:cNvPr id="6" name="Group 6"/>
          <p:cNvGrpSpPr/>
          <p:nvPr/>
        </p:nvGrpSpPr>
        <p:grpSpPr>
          <a:xfrm>
            <a:off x="0" y="389930"/>
            <a:ext cx="880998" cy="904801"/>
            <a:chOff x="0" y="0"/>
            <a:chExt cx="221364" cy="227345"/>
          </a:xfrm>
        </p:grpSpPr>
        <p:sp>
          <p:nvSpPr>
            <p:cNvPr id="7" name="Freeform 7"/>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8" name="TextBox 8"/>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01</a:t>
              </a:r>
            </a:p>
          </p:txBody>
        </p:sp>
      </p:grpSp>
      <p:sp>
        <p:nvSpPr>
          <p:cNvPr id="9" name="Freeform 9"/>
          <p:cNvSpPr/>
          <p:nvPr/>
        </p:nvSpPr>
        <p:spPr>
          <a:xfrm>
            <a:off x="4231019" y="215438"/>
            <a:ext cx="10433082" cy="3897947"/>
          </a:xfrm>
          <a:custGeom>
            <a:avLst/>
            <a:gdLst/>
            <a:ahLst/>
            <a:cxnLst/>
            <a:rect l="l" t="t" r="r" b="b"/>
            <a:pathLst>
              <a:path w="10433082" h="3897947">
                <a:moveTo>
                  <a:pt x="0" y="0"/>
                </a:moveTo>
                <a:lnTo>
                  <a:pt x="10433083" y="0"/>
                </a:lnTo>
                <a:lnTo>
                  <a:pt x="10433083" y="3897947"/>
                </a:lnTo>
                <a:lnTo>
                  <a:pt x="0" y="3897947"/>
                </a:lnTo>
                <a:lnTo>
                  <a:pt x="0" y="0"/>
                </a:lnTo>
                <a:close/>
              </a:path>
            </a:pathLst>
          </a:custGeom>
          <a:blipFill>
            <a:blip r:embed="rId4"/>
            <a:stretch>
              <a:fillRect b="-5054"/>
            </a:stretch>
          </a:blipFill>
        </p:spPr>
        <p:txBody>
          <a:bodyPr/>
          <a:lstStyle/>
          <a:p>
            <a:endParaRPr lang="en-US"/>
          </a:p>
        </p:txBody>
      </p:sp>
      <p:sp>
        <p:nvSpPr>
          <p:cNvPr id="10" name="Freeform 10"/>
          <p:cNvSpPr/>
          <p:nvPr/>
        </p:nvSpPr>
        <p:spPr>
          <a:xfrm>
            <a:off x="-833300" y="2856009"/>
            <a:ext cx="20561720" cy="4574983"/>
          </a:xfrm>
          <a:custGeom>
            <a:avLst/>
            <a:gdLst/>
            <a:ahLst/>
            <a:cxnLst/>
            <a:rect l="l" t="t" r="r" b="b"/>
            <a:pathLst>
              <a:path w="20561720" h="4574983">
                <a:moveTo>
                  <a:pt x="0" y="0"/>
                </a:moveTo>
                <a:lnTo>
                  <a:pt x="20561721" y="0"/>
                </a:lnTo>
                <a:lnTo>
                  <a:pt x="20561721" y="4574982"/>
                </a:lnTo>
                <a:lnTo>
                  <a:pt x="0" y="4574982"/>
                </a:lnTo>
                <a:lnTo>
                  <a:pt x="0" y="0"/>
                </a:lnTo>
                <a:close/>
              </a:path>
            </a:pathLst>
          </a:custGeom>
          <a:blipFill>
            <a:blip r:embed="rId5"/>
            <a:stretch>
              <a:fillRect/>
            </a:stretch>
          </a:blipFill>
        </p:spPr>
        <p:txBody>
          <a:bodyPr/>
          <a:lstStyle/>
          <a:p>
            <a:endParaRPr lang="en-US"/>
          </a:p>
        </p:txBody>
      </p:sp>
      <p:sp>
        <p:nvSpPr>
          <p:cNvPr id="11" name="Freeform 11"/>
          <p:cNvSpPr/>
          <p:nvPr/>
        </p:nvSpPr>
        <p:spPr>
          <a:xfrm>
            <a:off x="1028701" y="4143501"/>
            <a:ext cx="16878300" cy="4515759"/>
          </a:xfrm>
          <a:custGeom>
            <a:avLst/>
            <a:gdLst/>
            <a:ahLst/>
            <a:cxnLst/>
            <a:rect l="l" t="t" r="r" b="b"/>
            <a:pathLst>
              <a:path w="20497653" h="4110570">
                <a:moveTo>
                  <a:pt x="0" y="0"/>
                </a:moveTo>
                <a:lnTo>
                  <a:pt x="20497653" y="0"/>
                </a:lnTo>
                <a:lnTo>
                  <a:pt x="20497653" y="4110571"/>
                </a:lnTo>
                <a:lnTo>
                  <a:pt x="0" y="4110571"/>
                </a:lnTo>
                <a:lnTo>
                  <a:pt x="0" y="0"/>
                </a:lnTo>
                <a:close/>
              </a:path>
            </a:pathLst>
          </a:custGeom>
          <a:blipFill>
            <a:blip r:embed="rId5"/>
            <a:stretch>
              <a:fillRect t="-5475" b="-5475"/>
            </a:stretch>
          </a:blipFill>
        </p:spPr>
        <p:txBody>
          <a:bodyPr/>
          <a:lstStyle/>
          <a:p>
            <a:endParaRPr lang="en-US"/>
          </a:p>
        </p:txBody>
      </p:sp>
      <p:grpSp>
        <p:nvGrpSpPr>
          <p:cNvPr id="12" name="Group 12"/>
          <p:cNvGrpSpPr/>
          <p:nvPr/>
        </p:nvGrpSpPr>
        <p:grpSpPr>
          <a:xfrm>
            <a:off x="1579622" y="4992624"/>
            <a:ext cx="3756716" cy="1020958"/>
            <a:chOff x="0" y="0"/>
            <a:chExt cx="989423" cy="268894"/>
          </a:xfrm>
        </p:grpSpPr>
        <p:sp>
          <p:nvSpPr>
            <p:cNvPr id="13" name="Freeform 13"/>
            <p:cNvSpPr/>
            <p:nvPr/>
          </p:nvSpPr>
          <p:spPr>
            <a:xfrm>
              <a:off x="0" y="0"/>
              <a:ext cx="989423" cy="268894"/>
            </a:xfrm>
            <a:custGeom>
              <a:avLst/>
              <a:gdLst/>
              <a:ahLst/>
              <a:cxnLst/>
              <a:rect l="l" t="t" r="r" b="b"/>
              <a:pathLst>
                <a:path w="989423" h="268894">
                  <a:moveTo>
                    <a:pt x="105102" y="0"/>
                  </a:moveTo>
                  <a:lnTo>
                    <a:pt x="884321" y="0"/>
                  </a:lnTo>
                  <a:cubicBezTo>
                    <a:pt x="942367" y="0"/>
                    <a:pt x="989423" y="47056"/>
                    <a:pt x="989423" y="105102"/>
                  </a:cubicBezTo>
                  <a:lnTo>
                    <a:pt x="989423" y="163793"/>
                  </a:lnTo>
                  <a:cubicBezTo>
                    <a:pt x="989423" y="221839"/>
                    <a:pt x="942367" y="268894"/>
                    <a:pt x="884321" y="268894"/>
                  </a:cubicBezTo>
                  <a:lnTo>
                    <a:pt x="105102" y="268894"/>
                  </a:lnTo>
                  <a:cubicBezTo>
                    <a:pt x="47056" y="268894"/>
                    <a:pt x="0" y="221839"/>
                    <a:pt x="0" y="163793"/>
                  </a:cubicBezTo>
                  <a:lnTo>
                    <a:pt x="0" y="105102"/>
                  </a:lnTo>
                  <a:cubicBezTo>
                    <a:pt x="0" y="47056"/>
                    <a:pt x="47056" y="0"/>
                    <a:pt x="105102" y="0"/>
                  </a:cubicBezTo>
                  <a:close/>
                </a:path>
              </a:pathLst>
            </a:custGeom>
            <a:solidFill>
              <a:srgbClr val="CD9700"/>
            </a:solidFill>
          </p:spPr>
          <p:txBody>
            <a:bodyPr/>
            <a:lstStyle/>
            <a:p>
              <a:endParaRPr lang="en-US"/>
            </a:p>
          </p:txBody>
        </p:sp>
        <p:sp>
          <p:nvSpPr>
            <p:cNvPr id="14" name="TextBox 14"/>
            <p:cNvSpPr txBox="1"/>
            <p:nvPr/>
          </p:nvSpPr>
          <p:spPr>
            <a:xfrm>
              <a:off x="0" y="-38100"/>
              <a:ext cx="989423" cy="306994"/>
            </a:xfrm>
            <a:prstGeom prst="rect">
              <a:avLst/>
            </a:prstGeom>
          </p:spPr>
          <p:txBody>
            <a:bodyPr lIns="50800" tIns="50800" rIns="50800" bIns="50800" rtlCol="0" anchor="ctr"/>
            <a:lstStyle/>
            <a:p>
              <a:pPr algn="ctr">
                <a:lnSpc>
                  <a:spcPts val="2659"/>
                </a:lnSpc>
              </a:pPr>
              <a:r>
                <a:rPr lang="en-US" sz="2400" b="1" dirty="0">
                  <a:solidFill>
                    <a:srgbClr val="000000"/>
                  </a:solidFill>
                  <a:latin typeface="Arial" panose="020B0604020202020204" pitchFamily="34" charset="0"/>
                  <a:ea typeface="Canva Sans"/>
                  <a:cs typeface="Arial" panose="020B0604020202020204" pitchFamily="34" charset="0"/>
                  <a:sym typeface="Canva Sans"/>
                </a:rPr>
                <a:t>11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thủ</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tục</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hành</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chính</a:t>
              </a:r>
              <a:r>
                <a:rPr lang="en-US" sz="2400" b="1" dirty="0">
                  <a:solidFill>
                    <a:srgbClr val="000000"/>
                  </a:solidFill>
                  <a:latin typeface="Arial" panose="020B0604020202020204" pitchFamily="34" charset="0"/>
                  <a:ea typeface="Canva Sans"/>
                  <a:cs typeface="Arial" panose="020B0604020202020204" pitchFamily="34" charset="0"/>
                  <a:sym typeface="Canva Sans"/>
                </a:rPr>
                <a:t> (TTHC)</a:t>
              </a:r>
            </a:p>
          </p:txBody>
        </p:sp>
      </p:grpSp>
      <p:sp>
        <p:nvSpPr>
          <p:cNvPr id="15" name="TextBox 15"/>
          <p:cNvSpPr txBox="1"/>
          <p:nvPr/>
        </p:nvSpPr>
        <p:spPr>
          <a:xfrm>
            <a:off x="3298414" y="1898787"/>
            <a:ext cx="12322586" cy="2154436"/>
          </a:xfrm>
          <a:prstGeom prst="rect">
            <a:avLst/>
          </a:prstGeom>
        </p:spPr>
        <p:txBody>
          <a:bodyPr wrap="square" lIns="0" tIns="0" rIns="0" bIns="0" rtlCol="0" anchor="t">
            <a:spAutoFit/>
          </a:bodyPr>
          <a:lstStyle/>
          <a:p>
            <a:pPr algn="ctr">
              <a:lnSpc>
                <a:spcPts val="4174"/>
              </a:lnSpc>
              <a:spcBef>
                <a:spcPct val="0"/>
              </a:spcBef>
            </a:pPr>
            <a:endParaRPr dirty="0">
              <a:latin typeface="Arial" panose="020B0604020202020204" pitchFamily="34" charset="0"/>
              <a:cs typeface="Arial" panose="020B0604020202020204" pitchFamily="34" charset="0"/>
            </a:endParaRPr>
          </a:p>
          <a:p>
            <a:pPr algn="ctr">
              <a:lnSpc>
                <a:spcPts val="4174"/>
              </a:lnSpc>
              <a:spcBef>
                <a:spcPct val="0"/>
              </a:spcBef>
            </a:pPr>
            <a:endParaRPr dirty="0">
              <a:latin typeface="Arial" panose="020B0604020202020204" pitchFamily="34" charset="0"/>
              <a:cs typeface="Arial" panose="020B0604020202020204" pitchFamily="34" charset="0"/>
            </a:endParaRPr>
          </a:p>
          <a:p>
            <a:pPr algn="ctr">
              <a:lnSpc>
                <a:spcPts val="4174"/>
              </a:lnSpc>
              <a:spcBef>
                <a:spcPct val="0"/>
              </a:spcBef>
            </a:pPr>
            <a:r>
              <a:rPr lang="en-US" sz="2982" dirty="0" err="1">
                <a:solidFill>
                  <a:srgbClr val="FFFFFF"/>
                </a:solidFill>
                <a:latin typeface="Arial" panose="020B0604020202020204" pitchFamily="34" charset="0"/>
                <a:ea typeface="Canva Sans"/>
                <a:cs typeface="Arial" panose="020B0604020202020204" pitchFamily="34" charset="0"/>
                <a:sym typeface="Canva Sans"/>
              </a:rPr>
              <a:t>Bộ</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Tư</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pháp</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đã</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và</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đang</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dự</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kiến</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phân</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phân</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cấp</a:t>
            </a:r>
            <a:r>
              <a:rPr lang="en-US" sz="2982" dirty="0">
                <a:solidFill>
                  <a:srgbClr val="FFFFFF"/>
                </a:solidFill>
                <a:latin typeface="Arial" panose="020B0604020202020204" pitchFamily="34" charset="0"/>
                <a:ea typeface="Canva Sans"/>
                <a:cs typeface="Arial" panose="020B0604020202020204" pitchFamily="34" charset="0"/>
                <a:sym typeface="Canva Sans"/>
              </a:rPr>
              <a:t> 70 </a:t>
            </a:r>
            <a:r>
              <a:rPr lang="en-US" sz="2982" dirty="0" err="1">
                <a:solidFill>
                  <a:srgbClr val="FFFFFF"/>
                </a:solidFill>
                <a:latin typeface="Arial" panose="020B0604020202020204" pitchFamily="34" charset="0"/>
                <a:ea typeface="Canva Sans"/>
                <a:cs typeface="Arial" panose="020B0604020202020204" pitchFamily="34" charset="0"/>
                <a:sym typeface="Canva Sans"/>
              </a:rPr>
              <a:t>nhiệm</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vụ</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đạt</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tỷ</a:t>
            </a:r>
            <a:r>
              <a:rPr lang="en-US" sz="2982" dirty="0">
                <a:solidFill>
                  <a:srgbClr val="FFFFFF"/>
                </a:solidFill>
                <a:latin typeface="Arial" panose="020B0604020202020204" pitchFamily="34" charset="0"/>
                <a:ea typeface="Canva Sans"/>
                <a:cs typeface="Arial" panose="020B0604020202020204" pitchFamily="34" charset="0"/>
                <a:sym typeface="Canva Sans"/>
              </a:rPr>
              <a:t> </a:t>
            </a:r>
            <a:r>
              <a:rPr lang="en-US" sz="2982" dirty="0" err="1">
                <a:solidFill>
                  <a:srgbClr val="FFFFFF"/>
                </a:solidFill>
                <a:latin typeface="Arial" panose="020B0604020202020204" pitchFamily="34" charset="0"/>
                <a:ea typeface="Canva Sans"/>
                <a:cs typeface="Arial" panose="020B0604020202020204" pitchFamily="34" charset="0"/>
                <a:sym typeface="Canva Sans"/>
              </a:rPr>
              <a:t>lệ</a:t>
            </a:r>
            <a:r>
              <a:rPr lang="en-US" sz="2982" dirty="0">
                <a:solidFill>
                  <a:srgbClr val="FFFFFF"/>
                </a:solidFill>
                <a:latin typeface="Arial" panose="020B0604020202020204" pitchFamily="34" charset="0"/>
                <a:ea typeface="Canva Sans"/>
                <a:cs typeface="Arial" panose="020B0604020202020204" pitchFamily="34" charset="0"/>
                <a:sym typeface="Canva Sans"/>
              </a:rPr>
              <a:t> 38%</a:t>
            </a:r>
          </a:p>
        </p:txBody>
      </p:sp>
      <p:sp>
        <p:nvSpPr>
          <p:cNvPr id="16" name="TextBox 16"/>
          <p:cNvSpPr txBox="1"/>
          <p:nvPr/>
        </p:nvSpPr>
        <p:spPr>
          <a:xfrm>
            <a:off x="5111276" y="1698974"/>
            <a:ext cx="8286855" cy="883249"/>
          </a:xfrm>
          <a:prstGeom prst="rect">
            <a:avLst/>
          </a:prstGeom>
        </p:spPr>
        <p:txBody>
          <a:bodyPr lIns="0" tIns="0" rIns="0" bIns="0" rtlCol="0" anchor="t">
            <a:spAutoFit/>
          </a:bodyPr>
          <a:lstStyle/>
          <a:p>
            <a:pPr algn="ctr">
              <a:lnSpc>
                <a:spcPts val="3593"/>
              </a:lnSpc>
              <a:spcBef>
                <a:spcPct val="0"/>
              </a:spcBef>
            </a:pPr>
            <a:r>
              <a:rPr lang="en-US" sz="2567">
                <a:solidFill>
                  <a:srgbClr val="FFFFFF"/>
                </a:solidFill>
                <a:latin typeface="Arial" panose="020B0604020202020204" pitchFamily="34" charset="0"/>
                <a:ea typeface="Canva Sans"/>
                <a:cs typeface="Arial" panose="020B0604020202020204" pitchFamily="34" charset="0"/>
                <a:sym typeface="Canva Sans"/>
              </a:rPr>
              <a:t>Có tổng số 181 nhiệm vụ, thẩm quyền trong lĩnh vực tư pháp đang do các cơ quan trung ương thực hiện</a:t>
            </a:r>
          </a:p>
        </p:txBody>
      </p:sp>
      <p:sp>
        <p:nvSpPr>
          <p:cNvPr id="17" name="TextBox 17"/>
          <p:cNvSpPr txBox="1"/>
          <p:nvPr/>
        </p:nvSpPr>
        <p:spPr>
          <a:xfrm>
            <a:off x="5657036" y="5125766"/>
            <a:ext cx="11602264" cy="371897"/>
          </a:xfrm>
          <a:prstGeom prst="rect">
            <a:avLst/>
          </a:prstGeom>
        </p:spPr>
        <p:txBody>
          <a:bodyPr lIns="0" tIns="0" rIns="0" bIns="0" rtlCol="0" anchor="t">
            <a:spAutoFit/>
          </a:bodyPr>
          <a:lstStyle/>
          <a:p>
            <a:pPr algn="l">
              <a:lnSpc>
                <a:spcPts val="2917"/>
              </a:lnSpc>
              <a:spcBef>
                <a:spcPct val="0"/>
              </a:spcBef>
            </a:pPr>
            <a:r>
              <a:rPr lang="en-US" sz="2084" dirty="0" err="1">
                <a:solidFill>
                  <a:srgbClr val="F2FF00"/>
                </a:solidFill>
                <a:latin typeface="Arial" panose="020B0604020202020204" pitchFamily="34" charset="0"/>
                <a:ea typeface="Canva Sans"/>
                <a:cs typeface="Arial" panose="020B0604020202020204" pitchFamily="34" charset="0"/>
                <a:sym typeface="Canva Sans"/>
              </a:rPr>
              <a:t>đã</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được</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Bộ</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Tư</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pháp</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tham</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mưu</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Chính</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phủ</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phân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cấp</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tại</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NĐ</a:t>
            </a:r>
            <a:r>
              <a:rPr lang="en-US" sz="2084" dirty="0">
                <a:solidFill>
                  <a:srgbClr val="F2FF00"/>
                </a:solidFill>
                <a:latin typeface="Arial" panose="020B0604020202020204" pitchFamily="34" charset="0"/>
                <a:ea typeface="Canva Sans"/>
                <a:cs typeface="Arial" panose="020B0604020202020204" pitchFamily="34" charset="0"/>
                <a:sym typeface="Canva Sans"/>
              </a:rPr>
              <a:t> 112/2025/</a:t>
            </a:r>
            <a:r>
              <a:rPr lang="en-US" sz="2084" dirty="0" err="1">
                <a:solidFill>
                  <a:srgbClr val="F2FF00"/>
                </a:solidFill>
                <a:latin typeface="Arial" panose="020B0604020202020204" pitchFamily="34" charset="0"/>
                <a:ea typeface="Canva Sans"/>
                <a:cs typeface="Arial" panose="020B0604020202020204" pitchFamily="34" charset="0"/>
                <a:sym typeface="Canva Sans"/>
              </a:rPr>
              <a:t>NĐ-CP</a:t>
            </a:r>
            <a:endParaRPr lang="en-US" sz="2084" dirty="0">
              <a:solidFill>
                <a:srgbClr val="F2FF00"/>
              </a:solidFill>
              <a:latin typeface="Arial" panose="020B0604020202020204" pitchFamily="34" charset="0"/>
              <a:ea typeface="Canva Sans"/>
              <a:cs typeface="Arial" panose="020B0604020202020204" pitchFamily="34" charset="0"/>
              <a:sym typeface="Canva Sans"/>
            </a:endParaRPr>
          </a:p>
        </p:txBody>
      </p:sp>
      <p:sp>
        <p:nvSpPr>
          <p:cNvPr id="18" name="Freeform 18"/>
          <p:cNvSpPr/>
          <p:nvPr/>
        </p:nvSpPr>
        <p:spPr>
          <a:xfrm>
            <a:off x="1028700" y="4114888"/>
            <a:ext cx="16878301" cy="5899829"/>
          </a:xfrm>
          <a:custGeom>
            <a:avLst/>
            <a:gdLst/>
            <a:ahLst/>
            <a:cxnLst/>
            <a:rect l="l" t="t" r="r" b="b"/>
            <a:pathLst>
              <a:path w="20497653" h="4110570">
                <a:moveTo>
                  <a:pt x="0" y="0"/>
                </a:moveTo>
                <a:lnTo>
                  <a:pt x="20497653" y="0"/>
                </a:lnTo>
                <a:lnTo>
                  <a:pt x="20497653" y="4110570"/>
                </a:lnTo>
                <a:lnTo>
                  <a:pt x="0" y="4110570"/>
                </a:lnTo>
                <a:lnTo>
                  <a:pt x="0" y="0"/>
                </a:lnTo>
                <a:close/>
              </a:path>
            </a:pathLst>
          </a:custGeom>
          <a:blipFill>
            <a:blip r:embed="rId5"/>
            <a:stretch>
              <a:fillRect t="-5475" b="-5475"/>
            </a:stretch>
          </a:blipFill>
        </p:spPr>
        <p:txBody>
          <a:bodyPr/>
          <a:lstStyle/>
          <a:p>
            <a:endParaRPr lang="en-US" dirty="0"/>
          </a:p>
        </p:txBody>
      </p:sp>
      <p:grpSp>
        <p:nvGrpSpPr>
          <p:cNvPr id="19" name="Group 19"/>
          <p:cNvGrpSpPr/>
          <p:nvPr/>
        </p:nvGrpSpPr>
        <p:grpSpPr>
          <a:xfrm>
            <a:off x="1579622" y="6374204"/>
            <a:ext cx="3756716" cy="1284167"/>
            <a:chOff x="0" y="0"/>
            <a:chExt cx="989423" cy="338217"/>
          </a:xfrm>
        </p:grpSpPr>
        <p:sp>
          <p:nvSpPr>
            <p:cNvPr id="20" name="Freeform 20"/>
            <p:cNvSpPr/>
            <p:nvPr/>
          </p:nvSpPr>
          <p:spPr>
            <a:xfrm>
              <a:off x="0" y="0"/>
              <a:ext cx="989423" cy="338217"/>
            </a:xfrm>
            <a:custGeom>
              <a:avLst/>
              <a:gdLst/>
              <a:ahLst/>
              <a:cxnLst/>
              <a:rect l="l" t="t" r="r" b="b"/>
              <a:pathLst>
                <a:path w="989423" h="338217">
                  <a:moveTo>
                    <a:pt x="105102" y="0"/>
                  </a:moveTo>
                  <a:lnTo>
                    <a:pt x="884321" y="0"/>
                  </a:lnTo>
                  <a:cubicBezTo>
                    <a:pt x="942367" y="0"/>
                    <a:pt x="989423" y="47056"/>
                    <a:pt x="989423" y="105102"/>
                  </a:cubicBezTo>
                  <a:lnTo>
                    <a:pt x="989423" y="233115"/>
                  </a:lnTo>
                  <a:cubicBezTo>
                    <a:pt x="989423" y="291161"/>
                    <a:pt x="942367" y="338217"/>
                    <a:pt x="884321" y="338217"/>
                  </a:cubicBezTo>
                  <a:lnTo>
                    <a:pt x="105102" y="338217"/>
                  </a:lnTo>
                  <a:cubicBezTo>
                    <a:pt x="47056" y="338217"/>
                    <a:pt x="0" y="291161"/>
                    <a:pt x="0" y="233115"/>
                  </a:cubicBezTo>
                  <a:lnTo>
                    <a:pt x="0" y="105102"/>
                  </a:lnTo>
                  <a:cubicBezTo>
                    <a:pt x="0" y="47056"/>
                    <a:pt x="47056" y="0"/>
                    <a:pt x="105102" y="0"/>
                  </a:cubicBezTo>
                  <a:close/>
                </a:path>
              </a:pathLst>
            </a:custGeom>
            <a:solidFill>
              <a:srgbClr val="CD9700"/>
            </a:solidFill>
          </p:spPr>
          <p:txBody>
            <a:bodyPr/>
            <a:lstStyle/>
            <a:p>
              <a:endParaRPr lang="en-US"/>
            </a:p>
          </p:txBody>
        </p:sp>
        <p:sp>
          <p:nvSpPr>
            <p:cNvPr id="21" name="TextBox 21"/>
            <p:cNvSpPr txBox="1"/>
            <p:nvPr/>
          </p:nvSpPr>
          <p:spPr>
            <a:xfrm>
              <a:off x="0" y="-38100"/>
              <a:ext cx="989423" cy="376317"/>
            </a:xfrm>
            <a:prstGeom prst="rect">
              <a:avLst/>
            </a:prstGeom>
          </p:spPr>
          <p:txBody>
            <a:bodyPr lIns="50800" tIns="50800" rIns="50800" bIns="50800" rtlCol="0" anchor="ctr"/>
            <a:lstStyle/>
            <a:p>
              <a:pPr algn="ctr">
                <a:lnSpc>
                  <a:spcPts val="2659"/>
                </a:lnSpc>
              </a:pPr>
              <a:r>
                <a:rPr lang="en-US" sz="2400" b="1" dirty="0">
                  <a:solidFill>
                    <a:srgbClr val="000000"/>
                  </a:solidFill>
                  <a:latin typeface="Arial" panose="020B0604020202020204" pitchFamily="34" charset="0"/>
                  <a:ea typeface="Canva Sans"/>
                  <a:cs typeface="Arial" panose="020B0604020202020204" pitchFamily="34" charset="0"/>
                  <a:sym typeface="Canva Sans"/>
                </a:rPr>
                <a:t>37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nhiệm</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vụ</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gồm</a:t>
              </a:r>
              <a:r>
                <a:rPr lang="en-US" sz="2400" b="1" dirty="0">
                  <a:solidFill>
                    <a:srgbClr val="000000"/>
                  </a:solidFill>
                  <a:latin typeface="Arial" panose="020B0604020202020204" pitchFamily="34" charset="0"/>
                  <a:ea typeface="Canva Sans"/>
                  <a:cs typeface="Arial" panose="020B0604020202020204" pitchFamily="34" charset="0"/>
                  <a:sym typeface="Canva Sans"/>
                </a:rPr>
                <a:t> 26 TTHC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và</a:t>
              </a:r>
              <a:r>
                <a:rPr lang="en-US" sz="2400" b="1" dirty="0">
                  <a:solidFill>
                    <a:srgbClr val="000000"/>
                  </a:solidFill>
                  <a:latin typeface="Arial" panose="020B0604020202020204" pitchFamily="34" charset="0"/>
                  <a:ea typeface="Canva Sans"/>
                  <a:cs typeface="Arial" panose="020B0604020202020204" pitchFamily="34" charset="0"/>
                  <a:sym typeface="Canva Sans"/>
                </a:rPr>
                <a:t> 11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nhiệm</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vụ</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quản</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lý</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nhà</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nước</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p>
          </p:txBody>
        </p:sp>
      </p:grpSp>
      <p:sp>
        <p:nvSpPr>
          <p:cNvPr id="22" name="TextBox 22"/>
          <p:cNvSpPr txBox="1"/>
          <p:nvPr/>
        </p:nvSpPr>
        <p:spPr>
          <a:xfrm>
            <a:off x="5657036" y="6463664"/>
            <a:ext cx="11051342" cy="743793"/>
          </a:xfrm>
          <a:prstGeom prst="rect">
            <a:avLst/>
          </a:prstGeom>
        </p:spPr>
        <p:txBody>
          <a:bodyPr wrap="square" lIns="0" tIns="0" rIns="0" bIns="0" rtlCol="0" anchor="t">
            <a:spAutoFit/>
          </a:bodyPr>
          <a:lstStyle/>
          <a:p>
            <a:pPr algn="just">
              <a:lnSpc>
                <a:spcPts val="2917"/>
              </a:lnSpc>
              <a:spcBef>
                <a:spcPct val="0"/>
              </a:spcBef>
            </a:pPr>
            <a:r>
              <a:rPr lang="en-US" sz="2084" dirty="0" err="1">
                <a:solidFill>
                  <a:srgbClr val="F2FF00"/>
                </a:solidFill>
                <a:latin typeface="Arial" panose="020B0604020202020204" pitchFamily="34" charset="0"/>
                <a:ea typeface="Canva Sans"/>
                <a:cs typeface="Arial" panose="020B0604020202020204" pitchFamily="34" charset="0"/>
                <a:sym typeface="Canva Sans"/>
              </a:rPr>
              <a:t>được</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phân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quyền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phân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cấp</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tại</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Nghị</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định</a:t>
            </a:r>
            <a:r>
              <a:rPr lang="en-US" sz="2084" dirty="0">
                <a:solidFill>
                  <a:srgbClr val="F2FF00"/>
                </a:solidFill>
                <a:latin typeface="Arial" panose="020B0604020202020204" pitchFamily="34" charset="0"/>
                <a:ea typeface="Canva Sans"/>
                <a:cs typeface="Arial" panose="020B0604020202020204" pitchFamily="34" charset="0"/>
                <a:sym typeface="Canva Sans"/>
              </a:rPr>
              <a:t> 120/2025/</a:t>
            </a:r>
            <a:r>
              <a:rPr lang="en-US" sz="2084" dirty="0" err="1">
                <a:solidFill>
                  <a:srgbClr val="F2FF00"/>
                </a:solidFill>
                <a:latin typeface="Arial" panose="020B0604020202020204" pitchFamily="34" charset="0"/>
                <a:ea typeface="Canva Sans"/>
                <a:cs typeface="Arial" panose="020B0604020202020204" pitchFamily="34" charset="0"/>
                <a:sym typeface="Canva Sans"/>
              </a:rPr>
              <a:t>NĐ-CP</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và</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Nghị</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định</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số</a:t>
            </a:r>
            <a:r>
              <a:rPr lang="en-US" sz="2084" dirty="0">
                <a:solidFill>
                  <a:srgbClr val="F2FF00"/>
                </a:solidFill>
                <a:latin typeface="Arial" panose="020B0604020202020204" pitchFamily="34" charset="0"/>
                <a:ea typeface="Canva Sans"/>
                <a:cs typeface="Arial" panose="020B0604020202020204" pitchFamily="34" charset="0"/>
                <a:sym typeface="Canva Sans"/>
              </a:rPr>
              <a:t> 121/2025/</a:t>
            </a:r>
            <a:r>
              <a:rPr lang="en-US" sz="2084" dirty="0" err="1">
                <a:solidFill>
                  <a:srgbClr val="F2FF00"/>
                </a:solidFill>
                <a:latin typeface="Arial" panose="020B0604020202020204" pitchFamily="34" charset="0"/>
                <a:ea typeface="Canva Sans"/>
                <a:cs typeface="Arial" panose="020B0604020202020204" pitchFamily="34" charset="0"/>
                <a:sym typeface="Canva Sans"/>
              </a:rPr>
              <a:t>NĐ-CP</a:t>
            </a:r>
            <a:endParaRPr lang="en-US" sz="2084" dirty="0">
              <a:solidFill>
                <a:srgbClr val="F2FF00"/>
              </a:solidFill>
              <a:latin typeface="Arial" panose="020B0604020202020204" pitchFamily="34" charset="0"/>
              <a:ea typeface="Canva Sans"/>
              <a:cs typeface="Arial" panose="020B0604020202020204" pitchFamily="34" charset="0"/>
              <a:sym typeface="Canva Sans"/>
            </a:endParaRPr>
          </a:p>
          <a:p>
            <a:pPr algn="l">
              <a:lnSpc>
                <a:spcPts val="2917"/>
              </a:lnSpc>
              <a:spcBef>
                <a:spcPct val="0"/>
              </a:spcBef>
            </a:pPr>
            <a:endParaRPr lang="en-US" sz="2084" dirty="0">
              <a:solidFill>
                <a:srgbClr val="F2FF00"/>
              </a:solidFill>
              <a:latin typeface="Arial" panose="020B0604020202020204" pitchFamily="34" charset="0"/>
              <a:ea typeface="Canva Sans"/>
              <a:cs typeface="Arial" panose="020B0604020202020204" pitchFamily="34" charset="0"/>
              <a:sym typeface="Canva Sans"/>
            </a:endParaRPr>
          </a:p>
        </p:txBody>
      </p:sp>
      <p:sp>
        <p:nvSpPr>
          <p:cNvPr id="23" name="Freeform 23"/>
          <p:cNvSpPr/>
          <p:nvPr/>
        </p:nvSpPr>
        <p:spPr>
          <a:xfrm>
            <a:off x="1028699" y="7543188"/>
            <a:ext cx="20497653" cy="4110570"/>
          </a:xfrm>
          <a:custGeom>
            <a:avLst/>
            <a:gdLst/>
            <a:ahLst/>
            <a:cxnLst/>
            <a:rect l="l" t="t" r="r" b="b"/>
            <a:pathLst>
              <a:path w="20497653" h="4110570">
                <a:moveTo>
                  <a:pt x="0" y="0"/>
                </a:moveTo>
                <a:lnTo>
                  <a:pt x="20497653" y="0"/>
                </a:lnTo>
                <a:lnTo>
                  <a:pt x="20497653" y="4110571"/>
                </a:lnTo>
                <a:lnTo>
                  <a:pt x="0" y="4110571"/>
                </a:lnTo>
                <a:lnTo>
                  <a:pt x="0" y="0"/>
                </a:lnTo>
                <a:close/>
              </a:path>
            </a:pathLst>
          </a:custGeom>
          <a:blipFill>
            <a:blip r:embed="rId5"/>
            <a:stretch>
              <a:fillRect t="-5475" b="-5475"/>
            </a:stretch>
          </a:blipFill>
        </p:spPr>
        <p:txBody>
          <a:bodyPr/>
          <a:lstStyle/>
          <a:p>
            <a:endParaRPr lang="en-US"/>
          </a:p>
        </p:txBody>
      </p:sp>
      <p:grpSp>
        <p:nvGrpSpPr>
          <p:cNvPr id="24" name="Group 24"/>
          <p:cNvGrpSpPr/>
          <p:nvPr/>
        </p:nvGrpSpPr>
        <p:grpSpPr>
          <a:xfrm>
            <a:off x="1579622" y="9024182"/>
            <a:ext cx="3818100" cy="926666"/>
            <a:chOff x="-16167" y="-38100"/>
            <a:chExt cx="1005590" cy="306994"/>
          </a:xfrm>
        </p:grpSpPr>
        <p:sp>
          <p:nvSpPr>
            <p:cNvPr id="25" name="Freeform 25"/>
            <p:cNvSpPr/>
            <p:nvPr/>
          </p:nvSpPr>
          <p:spPr>
            <a:xfrm>
              <a:off x="-16167" y="-398"/>
              <a:ext cx="989423" cy="268894"/>
            </a:xfrm>
            <a:custGeom>
              <a:avLst/>
              <a:gdLst/>
              <a:ahLst/>
              <a:cxnLst/>
              <a:rect l="l" t="t" r="r" b="b"/>
              <a:pathLst>
                <a:path w="989423" h="268894">
                  <a:moveTo>
                    <a:pt x="105102" y="0"/>
                  </a:moveTo>
                  <a:lnTo>
                    <a:pt x="884321" y="0"/>
                  </a:lnTo>
                  <a:cubicBezTo>
                    <a:pt x="942367" y="0"/>
                    <a:pt x="989423" y="47056"/>
                    <a:pt x="989423" y="105102"/>
                  </a:cubicBezTo>
                  <a:lnTo>
                    <a:pt x="989423" y="163793"/>
                  </a:lnTo>
                  <a:cubicBezTo>
                    <a:pt x="989423" y="221839"/>
                    <a:pt x="942367" y="268894"/>
                    <a:pt x="884321" y="268894"/>
                  </a:cubicBezTo>
                  <a:lnTo>
                    <a:pt x="105102" y="268894"/>
                  </a:lnTo>
                  <a:cubicBezTo>
                    <a:pt x="47056" y="268894"/>
                    <a:pt x="0" y="221839"/>
                    <a:pt x="0" y="163793"/>
                  </a:cubicBezTo>
                  <a:lnTo>
                    <a:pt x="0" y="105102"/>
                  </a:lnTo>
                  <a:cubicBezTo>
                    <a:pt x="0" y="47056"/>
                    <a:pt x="47056" y="0"/>
                    <a:pt x="105102" y="0"/>
                  </a:cubicBezTo>
                  <a:close/>
                </a:path>
              </a:pathLst>
            </a:custGeom>
            <a:solidFill>
              <a:srgbClr val="CD9700"/>
            </a:solidFill>
          </p:spPr>
          <p:txBody>
            <a:bodyPr/>
            <a:lstStyle/>
            <a:p>
              <a:endParaRPr lang="en-US"/>
            </a:p>
          </p:txBody>
        </p:sp>
        <p:sp>
          <p:nvSpPr>
            <p:cNvPr id="26" name="TextBox 26"/>
            <p:cNvSpPr txBox="1"/>
            <p:nvPr/>
          </p:nvSpPr>
          <p:spPr>
            <a:xfrm>
              <a:off x="0" y="-38100"/>
              <a:ext cx="989423" cy="306994"/>
            </a:xfrm>
            <a:prstGeom prst="rect">
              <a:avLst/>
            </a:prstGeom>
          </p:spPr>
          <p:txBody>
            <a:bodyPr lIns="50800" tIns="50800" rIns="50800" bIns="50800" rtlCol="0" anchor="ctr"/>
            <a:lstStyle/>
            <a:p>
              <a:pPr algn="ctr">
                <a:lnSpc>
                  <a:spcPts val="2659"/>
                </a:lnSpc>
              </a:pPr>
              <a:r>
                <a:rPr lang="en-US" sz="2400" b="1" dirty="0">
                  <a:solidFill>
                    <a:srgbClr val="000000"/>
                  </a:solidFill>
                  <a:latin typeface="Arial" panose="020B0604020202020204" pitchFamily="34" charset="0"/>
                  <a:ea typeface="Canva Sans"/>
                  <a:cs typeface="Arial" panose="020B0604020202020204" pitchFamily="34" charset="0"/>
                  <a:sym typeface="Canva Sans"/>
                </a:rPr>
                <a:t>17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TTHC</a:t>
              </a:r>
              <a:endParaRPr lang="en-US" sz="2400" b="1" dirty="0">
                <a:solidFill>
                  <a:srgbClr val="000000"/>
                </a:solidFill>
                <a:latin typeface="Arial" panose="020B0604020202020204" pitchFamily="34" charset="0"/>
                <a:ea typeface="Canva Sans"/>
                <a:cs typeface="Arial" panose="020B0604020202020204" pitchFamily="34" charset="0"/>
                <a:sym typeface="Canva Sans"/>
              </a:endParaRPr>
            </a:p>
          </p:txBody>
        </p:sp>
      </p:grpSp>
      <p:sp>
        <p:nvSpPr>
          <p:cNvPr id="27" name="TextBox 27"/>
          <p:cNvSpPr txBox="1"/>
          <p:nvPr/>
        </p:nvSpPr>
        <p:spPr>
          <a:xfrm>
            <a:off x="5751855" y="7940616"/>
            <a:ext cx="11051342" cy="1083566"/>
          </a:xfrm>
          <a:prstGeom prst="rect">
            <a:avLst/>
          </a:prstGeom>
        </p:spPr>
        <p:txBody>
          <a:bodyPr wrap="square" lIns="0" tIns="0" rIns="0" bIns="0" rtlCol="0" anchor="t">
            <a:spAutoFit/>
          </a:bodyPr>
          <a:lstStyle/>
          <a:p>
            <a:pPr algn="just">
              <a:lnSpc>
                <a:spcPts val="2917"/>
              </a:lnSpc>
              <a:spcBef>
                <a:spcPct val="0"/>
              </a:spcBef>
            </a:pPr>
            <a:r>
              <a:rPr lang="en-US" sz="2084" dirty="0" err="1">
                <a:solidFill>
                  <a:srgbClr val="F2FF00"/>
                </a:solidFill>
                <a:latin typeface="Arial" panose="020B0604020202020204" pitchFamily="34" charset="0"/>
                <a:ea typeface="Canva Sans"/>
                <a:cs typeface="Arial" panose="020B0604020202020204" pitchFamily="34" charset="0"/>
                <a:sym typeface="Canva Sans"/>
              </a:rPr>
              <a:t>dự</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kiến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sẽ</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phân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quyền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phân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cấp</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trong</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Luật</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Thi</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hành</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án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dân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sự</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sửa</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đổi</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Luật</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Phổ</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biến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giáo</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dục</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pháp</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luật</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sửa</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đổi</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và</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tại</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Thông</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tư</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của</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Bộ</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trưởng</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Bộ</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Tư</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pháp</a:t>
            </a:r>
            <a:r>
              <a:rPr lang="en-US" sz="2084" dirty="0">
                <a:solidFill>
                  <a:srgbClr val="F2FF00"/>
                </a:solidFill>
                <a:latin typeface="Arial" panose="020B0604020202020204" pitchFamily="34" charset="0"/>
                <a:ea typeface="Canva Sans"/>
                <a:cs typeface="Arial" panose="020B0604020202020204" pitchFamily="34" charset="0"/>
                <a:sym typeface="Canva Sans"/>
              </a:rPr>
              <a:t>.</a:t>
            </a:r>
          </a:p>
          <a:p>
            <a:pPr algn="l">
              <a:lnSpc>
                <a:spcPts val="2917"/>
              </a:lnSpc>
              <a:spcBef>
                <a:spcPct val="0"/>
              </a:spcBef>
            </a:pPr>
            <a:endParaRPr lang="en-US" sz="2084" dirty="0">
              <a:solidFill>
                <a:srgbClr val="F2FF00"/>
              </a:solidFill>
              <a:latin typeface="Arial" panose="020B0604020202020204" pitchFamily="34" charset="0"/>
              <a:ea typeface="Canva Sans"/>
              <a:cs typeface="Arial" panose="020B0604020202020204" pitchFamily="34" charset="0"/>
              <a:sym typeface="Canva Sans"/>
            </a:endParaRPr>
          </a:p>
        </p:txBody>
      </p:sp>
      <p:sp>
        <p:nvSpPr>
          <p:cNvPr id="28" name="Freeform 28"/>
          <p:cNvSpPr/>
          <p:nvPr/>
        </p:nvSpPr>
        <p:spPr>
          <a:xfrm>
            <a:off x="16516596" y="842330"/>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29"/>
          <p:cNvSpPr/>
          <p:nvPr/>
        </p:nvSpPr>
        <p:spPr>
          <a:xfrm>
            <a:off x="440499" y="9076723"/>
            <a:ext cx="742704" cy="742704"/>
          </a:xfrm>
          <a:custGeom>
            <a:avLst/>
            <a:gdLst/>
            <a:ahLst/>
            <a:cxnLst/>
            <a:rect l="l" t="t" r="r" b="b"/>
            <a:pathLst>
              <a:path w="742704" h="742704">
                <a:moveTo>
                  <a:pt x="0" y="0"/>
                </a:moveTo>
                <a:lnTo>
                  <a:pt x="742704" y="0"/>
                </a:lnTo>
                <a:lnTo>
                  <a:pt x="742704" y="742705"/>
                </a:lnTo>
                <a:lnTo>
                  <a:pt x="0" y="7427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30" name="Group 24"/>
          <p:cNvGrpSpPr/>
          <p:nvPr/>
        </p:nvGrpSpPr>
        <p:grpSpPr>
          <a:xfrm>
            <a:off x="1579622" y="7896292"/>
            <a:ext cx="3756716" cy="1020958"/>
            <a:chOff x="0" y="0"/>
            <a:chExt cx="989423" cy="268894"/>
          </a:xfrm>
        </p:grpSpPr>
        <p:sp>
          <p:nvSpPr>
            <p:cNvPr id="31" name="Freeform 25"/>
            <p:cNvSpPr/>
            <p:nvPr/>
          </p:nvSpPr>
          <p:spPr>
            <a:xfrm>
              <a:off x="0" y="0"/>
              <a:ext cx="989423" cy="268894"/>
            </a:xfrm>
            <a:custGeom>
              <a:avLst/>
              <a:gdLst/>
              <a:ahLst/>
              <a:cxnLst/>
              <a:rect l="l" t="t" r="r" b="b"/>
              <a:pathLst>
                <a:path w="989423" h="268894">
                  <a:moveTo>
                    <a:pt x="105102" y="0"/>
                  </a:moveTo>
                  <a:lnTo>
                    <a:pt x="884321" y="0"/>
                  </a:lnTo>
                  <a:cubicBezTo>
                    <a:pt x="942367" y="0"/>
                    <a:pt x="989423" y="47056"/>
                    <a:pt x="989423" y="105102"/>
                  </a:cubicBezTo>
                  <a:lnTo>
                    <a:pt x="989423" y="163793"/>
                  </a:lnTo>
                  <a:cubicBezTo>
                    <a:pt x="989423" y="221839"/>
                    <a:pt x="942367" y="268894"/>
                    <a:pt x="884321" y="268894"/>
                  </a:cubicBezTo>
                  <a:lnTo>
                    <a:pt x="105102" y="268894"/>
                  </a:lnTo>
                  <a:cubicBezTo>
                    <a:pt x="47056" y="268894"/>
                    <a:pt x="0" y="221839"/>
                    <a:pt x="0" y="163793"/>
                  </a:cubicBezTo>
                  <a:lnTo>
                    <a:pt x="0" y="105102"/>
                  </a:lnTo>
                  <a:cubicBezTo>
                    <a:pt x="0" y="47056"/>
                    <a:pt x="47056" y="0"/>
                    <a:pt x="105102" y="0"/>
                  </a:cubicBezTo>
                  <a:close/>
                </a:path>
              </a:pathLst>
            </a:custGeom>
            <a:solidFill>
              <a:srgbClr val="CD9700"/>
            </a:solidFill>
          </p:spPr>
          <p:txBody>
            <a:bodyPr/>
            <a:lstStyle/>
            <a:p>
              <a:endParaRPr lang="en-US"/>
            </a:p>
          </p:txBody>
        </p:sp>
        <p:sp>
          <p:nvSpPr>
            <p:cNvPr id="32" name="TextBox 26"/>
            <p:cNvSpPr txBox="1"/>
            <p:nvPr/>
          </p:nvSpPr>
          <p:spPr>
            <a:xfrm>
              <a:off x="0" y="-38100"/>
              <a:ext cx="989423" cy="306994"/>
            </a:xfrm>
            <a:prstGeom prst="rect">
              <a:avLst/>
            </a:prstGeom>
          </p:spPr>
          <p:txBody>
            <a:bodyPr lIns="50800" tIns="50800" rIns="50800" bIns="50800" rtlCol="0" anchor="ctr"/>
            <a:lstStyle/>
            <a:p>
              <a:pPr algn="ctr">
                <a:lnSpc>
                  <a:spcPts val="2659"/>
                </a:lnSpc>
              </a:pPr>
              <a:r>
                <a:rPr lang="en-US" sz="2400" b="1" dirty="0" err="1">
                  <a:solidFill>
                    <a:srgbClr val="000000"/>
                  </a:solidFill>
                  <a:latin typeface="Arial" panose="020B0604020202020204" pitchFamily="34" charset="0"/>
                  <a:ea typeface="Canva Sans"/>
                  <a:cs typeface="Arial" panose="020B0604020202020204" pitchFamily="34" charset="0"/>
                  <a:sym typeface="Canva Sans"/>
                </a:rPr>
                <a:t>17nhiệm</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r>
                <a:rPr lang="en-US" sz="2400" b="1" dirty="0" err="1">
                  <a:solidFill>
                    <a:srgbClr val="000000"/>
                  </a:solidFill>
                  <a:latin typeface="Arial" panose="020B0604020202020204" pitchFamily="34" charset="0"/>
                  <a:ea typeface="Canva Sans"/>
                  <a:cs typeface="Arial" panose="020B0604020202020204" pitchFamily="34" charset="0"/>
                  <a:sym typeface="Canva Sans"/>
                </a:rPr>
                <a:t>vụ</a:t>
              </a:r>
              <a:r>
                <a:rPr lang="en-US" sz="2400" b="1" dirty="0">
                  <a:solidFill>
                    <a:srgbClr val="000000"/>
                  </a:solidFill>
                  <a:latin typeface="Arial" panose="020B0604020202020204" pitchFamily="34" charset="0"/>
                  <a:ea typeface="Canva Sans"/>
                  <a:cs typeface="Arial" panose="020B0604020202020204" pitchFamily="34" charset="0"/>
                  <a:sym typeface="Canva Sans"/>
                </a:rPr>
                <a:t> </a:t>
              </a:r>
            </a:p>
          </p:txBody>
        </p:sp>
      </p:grpSp>
      <p:sp>
        <p:nvSpPr>
          <p:cNvPr id="39" name="TextBox 27"/>
          <p:cNvSpPr txBox="1"/>
          <p:nvPr/>
        </p:nvSpPr>
        <p:spPr>
          <a:xfrm>
            <a:off x="5836606" y="9226577"/>
            <a:ext cx="11051342" cy="743793"/>
          </a:xfrm>
          <a:prstGeom prst="rect">
            <a:avLst/>
          </a:prstGeom>
        </p:spPr>
        <p:txBody>
          <a:bodyPr wrap="square" lIns="0" tIns="0" rIns="0" bIns="0" rtlCol="0" anchor="t">
            <a:spAutoFit/>
          </a:bodyPr>
          <a:lstStyle/>
          <a:p>
            <a:pPr algn="just">
              <a:lnSpc>
                <a:spcPts val="2917"/>
              </a:lnSpc>
              <a:spcBef>
                <a:spcPct val="0"/>
              </a:spcBef>
            </a:pPr>
            <a:r>
              <a:rPr lang="en-US" sz="2084" dirty="0" err="1">
                <a:solidFill>
                  <a:srgbClr val="F2FF00"/>
                </a:solidFill>
                <a:latin typeface="Arial" panose="020B0604020202020204" pitchFamily="34" charset="0"/>
                <a:ea typeface="Canva Sans"/>
                <a:cs typeface="Arial" panose="020B0604020202020204" pitchFamily="34" charset="0"/>
                <a:sym typeface="Canva Sans"/>
              </a:rPr>
              <a:t>Được</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phân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cấp</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cho</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các</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đơn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vị</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thuộc</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Bộ</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thực</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hiện</a:t>
            </a:r>
            <a:r>
              <a:rPr lang="en-US" sz="2084" dirty="0">
                <a:solidFill>
                  <a:srgbClr val="F2FF00"/>
                </a:solidFill>
                <a:latin typeface="Arial" panose="020B0604020202020204" pitchFamily="34" charset="0"/>
                <a:ea typeface="Canva Sans"/>
                <a:cs typeface="Arial" panose="020B0604020202020204" pitchFamily="34" charset="0"/>
                <a:sym typeface="Canva Sans"/>
              </a:rPr>
              <a:t> (</a:t>
            </a:r>
            <a:r>
              <a:rPr lang="en-US" sz="2084" dirty="0" err="1">
                <a:solidFill>
                  <a:srgbClr val="F2FF00"/>
                </a:solidFill>
                <a:latin typeface="Arial" panose="020B0604020202020204" pitchFamily="34" charset="0"/>
                <a:ea typeface="Canva Sans"/>
                <a:cs typeface="Arial" panose="020B0604020202020204" pitchFamily="34" charset="0"/>
                <a:sym typeface="Canva Sans"/>
              </a:rPr>
              <a:t>TT08</a:t>
            </a:r>
            <a:r>
              <a:rPr lang="en-US" sz="2084" dirty="0">
                <a:solidFill>
                  <a:srgbClr val="F2FF00"/>
                </a:solidFill>
                <a:latin typeface="Arial" panose="020B0604020202020204" pitchFamily="34" charset="0"/>
                <a:ea typeface="Canva Sans"/>
                <a:cs typeface="Arial" panose="020B0604020202020204" pitchFamily="34" charset="0"/>
                <a:sym typeface="Canva Sans"/>
              </a:rPr>
              <a:t>/2025/</a:t>
            </a:r>
            <a:r>
              <a:rPr lang="en-US" sz="2084" dirty="0" err="1">
                <a:solidFill>
                  <a:srgbClr val="F2FF00"/>
                </a:solidFill>
                <a:latin typeface="Arial" panose="020B0604020202020204" pitchFamily="34" charset="0"/>
                <a:ea typeface="Canva Sans"/>
                <a:cs typeface="Arial" panose="020B0604020202020204" pitchFamily="34" charset="0"/>
                <a:sym typeface="Canva Sans"/>
              </a:rPr>
              <a:t>TT-BTP</a:t>
            </a:r>
            <a:r>
              <a:rPr lang="en-US" sz="2084" dirty="0">
                <a:solidFill>
                  <a:srgbClr val="F2FF00"/>
                </a:solidFill>
                <a:latin typeface="Arial" panose="020B0604020202020204" pitchFamily="34" charset="0"/>
                <a:ea typeface="Canva Sans"/>
                <a:cs typeface="Arial" panose="020B0604020202020204" pitchFamily="34" charset="0"/>
                <a:sym typeface="Canva Sans"/>
              </a:rPr>
              <a:t>)</a:t>
            </a:r>
          </a:p>
          <a:p>
            <a:pPr algn="l">
              <a:lnSpc>
                <a:spcPts val="2917"/>
              </a:lnSpc>
              <a:spcBef>
                <a:spcPct val="0"/>
              </a:spcBef>
            </a:pPr>
            <a:endParaRPr lang="en-US" sz="2084" dirty="0">
              <a:solidFill>
                <a:srgbClr val="F2FF00"/>
              </a:solidFill>
              <a:latin typeface="Arial" panose="020B0604020202020204" pitchFamily="34" charset="0"/>
              <a:ea typeface="Canva Sans"/>
              <a:cs typeface="Arial" panose="020B0604020202020204" pitchFamily="34" charset="0"/>
              <a:sym typeface="Canv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rot="866750" flipV="1">
            <a:off x="-2993100" y="-3170328"/>
            <a:ext cx="18618879" cy="7120516"/>
          </a:xfrm>
          <a:custGeom>
            <a:avLst/>
            <a:gdLst/>
            <a:ahLst/>
            <a:cxnLst/>
            <a:rect l="l" t="t" r="r" b="b"/>
            <a:pathLst>
              <a:path w="18618879" h="7120516">
                <a:moveTo>
                  <a:pt x="0" y="7120516"/>
                </a:moveTo>
                <a:lnTo>
                  <a:pt x="18618879" y="7120516"/>
                </a:lnTo>
                <a:lnTo>
                  <a:pt x="18618879" y="0"/>
                </a:lnTo>
                <a:lnTo>
                  <a:pt x="0" y="0"/>
                </a:lnTo>
                <a:lnTo>
                  <a:pt x="0" y="7120516"/>
                </a:lnTo>
                <a:close/>
              </a:path>
            </a:pathLst>
          </a:custGeom>
          <a:blipFill>
            <a:blip r:embed="rId2">
              <a:extLst>
                <a:ext uri="{96DAC541-7B7A-43D3-8B79-37D633B846F1}">
                  <asvg:svgBlip xmlns:asvg="http://schemas.microsoft.com/office/drawing/2016/SVG/main" xmlns="" r:embed="rId3"/>
                </a:ext>
              </a:extLst>
            </a:blip>
            <a:stretch>
              <a:fillRect t="-79322" b="-82160"/>
            </a:stretch>
          </a:blipFill>
        </p:spPr>
        <p:txBody>
          <a:bodyPr/>
          <a:lstStyle/>
          <a:p>
            <a:endParaRPr lang="en-US"/>
          </a:p>
        </p:txBody>
      </p:sp>
      <p:grpSp>
        <p:nvGrpSpPr>
          <p:cNvPr id="3" name="Group 3"/>
          <p:cNvGrpSpPr/>
          <p:nvPr/>
        </p:nvGrpSpPr>
        <p:grpSpPr>
          <a:xfrm>
            <a:off x="880998" y="496764"/>
            <a:ext cx="3350021" cy="691132"/>
            <a:chOff x="0" y="0"/>
            <a:chExt cx="1672125" cy="344971"/>
          </a:xfrm>
        </p:grpSpPr>
        <p:sp>
          <p:nvSpPr>
            <p:cNvPr id="4" name="Freeform 4"/>
            <p:cNvSpPr/>
            <p:nvPr/>
          </p:nvSpPr>
          <p:spPr>
            <a:xfrm>
              <a:off x="0" y="0"/>
              <a:ext cx="1672125" cy="344971"/>
            </a:xfrm>
            <a:custGeom>
              <a:avLst/>
              <a:gdLst/>
              <a:ahLst/>
              <a:cxnLst/>
              <a:rect l="l" t="t" r="r" b="b"/>
              <a:pathLst>
                <a:path w="1672125" h="344971">
                  <a:moveTo>
                    <a:pt x="0" y="0"/>
                  </a:moveTo>
                  <a:lnTo>
                    <a:pt x="1468925" y="0"/>
                  </a:lnTo>
                  <a:lnTo>
                    <a:pt x="1672125" y="172485"/>
                  </a:lnTo>
                  <a:lnTo>
                    <a:pt x="1468925" y="344971"/>
                  </a:lnTo>
                  <a:lnTo>
                    <a:pt x="0" y="344971"/>
                  </a:lnTo>
                  <a:lnTo>
                    <a:pt x="203200" y="172485"/>
                  </a:lnTo>
                  <a:lnTo>
                    <a:pt x="0" y="0"/>
                  </a:lnTo>
                  <a:close/>
                </a:path>
              </a:pathLst>
            </a:custGeom>
            <a:solidFill>
              <a:srgbClr val="FEE134"/>
            </a:solidFill>
          </p:spPr>
          <p:txBody>
            <a:bodyPr/>
            <a:lstStyle/>
            <a:p>
              <a:endParaRPr lang="en-US"/>
            </a:p>
          </p:txBody>
        </p:sp>
        <p:sp>
          <p:nvSpPr>
            <p:cNvPr id="5" name="TextBox 5"/>
            <p:cNvSpPr txBox="1"/>
            <p:nvPr/>
          </p:nvSpPr>
          <p:spPr>
            <a:xfrm>
              <a:off x="177800" y="-47625"/>
              <a:ext cx="1418125" cy="392596"/>
            </a:xfrm>
            <a:prstGeom prst="rect">
              <a:avLst/>
            </a:prstGeom>
          </p:spPr>
          <p:txBody>
            <a:bodyPr lIns="50800" tIns="50800" rIns="50800" bIns="50800" rtlCol="0" anchor="ctr"/>
            <a:lstStyle/>
            <a:p>
              <a:pPr algn="ctr">
                <a:lnSpc>
                  <a:spcPts val="2800"/>
                </a:lnSpc>
              </a:pPr>
              <a:r>
                <a:rPr lang="en-US" sz="2000" b="1" spc="64" dirty="0" err="1">
                  <a:solidFill>
                    <a:srgbClr val="2B2A2A"/>
                  </a:solidFill>
                  <a:latin typeface="Arial" panose="020B0604020202020204" pitchFamily="34" charset="0"/>
                  <a:ea typeface="Canva Sans Bold"/>
                  <a:cs typeface="Arial" panose="020B0604020202020204" pitchFamily="34" charset="0"/>
                  <a:sym typeface="Canva Sans Bold"/>
                </a:rPr>
                <a:t>Một</a:t>
              </a:r>
              <a:r>
                <a:rPr lang="en-US" sz="2000" b="1" spc="64" dirty="0">
                  <a:solidFill>
                    <a:srgbClr val="2B2A2A"/>
                  </a:solidFill>
                  <a:latin typeface="Arial" panose="020B0604020202020204" pitchFamily="34" charset="0"/>
                  <a:ea typeface="Canva Sans Bold"/>
                  <a:cs typeface="Arial" panose="020B0604020202020204" pitchFamily="34" charset="0"/>
                  <a:sym typeface="Canva Sans Bold"/>
                </a:rPr>
                <a:t> </a:t>
              </a:r>
              <a:r>
                <a:rPr lang="en-US" sz="2000" b="1" spc="64" dirty="0" err="1">
                  <a:solidFill>
                    <a:srgbClr val="2B2A2A"/>
                  </a:solidFill>
                  <a:latin typeface="Arial" panose="020B0604020202020204" pitchFamily="34" charset="0"/>
                  <a:ea typeface="Canva Sans Bold"/>
                  <a:cs typeface="Arial" panose="020B0604020202020204" pitchFamily="34" charset="0"/>
                  <a:sym typeface="Canva Sans Bold"/>
                </a:rPr>
                <a:t>số</a:t>
              </a:r>
              <a:r>
                <a:rPr lang="en-US" sz="2000" b="1" spc="64" dirty="0">
                  <a:solidFill>
                    <a:srgbClr val="2B2A2A"/>
                  </a:solidFill>
                  <a:latin typeface="Arial" panose="020B0604020202020204" pitchFamily="34" charset="0"/>
                  <a:ea typeface="Canva Sans Bold"/>
                  <a:cs typeface="Arial" panose="020B0604020202020204" pitchFamily="34" charset="0"/>
                  <a:sym typeface="Canva Sans Bold"/>
                </a:rPr>
                <a:t> </a:t>
              </a:r>
              <a:r>
                <a:rPr lang="en-US" sz="2000" b="1" spc="64" dirty="0" err="1">
                  <a:solidFill>
                    <a:srgbClr val="2B2A2A"/>
                  </a:solidFill>
                  <a:latin typeface="Arial" panose="020B0604020202020204" pitchFamily="34" charset="0"/>
                  <a:ea typeface="Canva Sans Bold"/>
                  <a:cs typeface="Arial" panose="020B0604020202020204" pitchFamily="34" charset="0"/>
                  <a:sym typeface="Canva Sans Bold"/>
                </a:rPr>
                <a:t>vấn</a:t>
              </a:r>
              <a:r>
                <a:rPr lang="en-US" sz="2000" b="1" spc="64" dirty="0">
                  <a:solidFill>
                    <a:srgbClr val="2B2A2A"/>
                  </a:solidFill>
                  <a:latin typeface="Arial" panose="020B0604020202020204" pitchFamily="34" charset="0"/>
                  <a:ea typeface="Canva Sans Bold"/>
                  <a:cs typeface="Arial" panose="020B0604020202020204" pitchFamily="34" charset="0"/>
                  <a:sym typeface="Canva Sans Bold"/>
                </a:rPr>
                <a:t> </a:t>
              </a:r>
              <a:r>
                <a:rPr lang="en-US" sz="2000" b="1" spc="64" dirty="0" err="1">
                  <a:solidFill>
                    <a:srgbClr val="2B2A2A"/>
                  </a:solidFill>
                  <a:latin typeface="Arial" panose="020B0604020202020204" pitchFamily="34" charset="0"/>
                  <a:ea typeface="Canva Sans Bold"/>
                  <a:cs typeface="Arial" panose="020B0604020202020204" pitchFamily="34" charset="0"/>
                  <a:sym typeface="Canva Sans Bold"/>
                </a:rPr>
                <a:t>đề</a:t>
              </a:r>
              <a:r>
                <a:rPr lang="en-US" sz="2000" b="1" spc="64" dirty="0">
                  <a:solidFill>
                    <a:srgbClr val="2B2A2A"/>
                  </a:solidFill>
                  <a:latin typeface="Arial" panose="020B0604020202020204" pitchFamily="34" charset="0"/>
                  <a:ea typeface="Canva Sans Bold"/>
                  <a:cs typeface="Arial" panose="020B0604020202020204" pitchFamily="34" charset="0"/>
                  <a:sym typeface="Canva Sans Bold"/>
                </a:rPr>
                <a:t> </a:t>
              </a:r>
              <a:r>
                <a:rPr lang="en-US" sz="2000" b="1" spc="64" dirty="0" err="1">
                  <a:solidFill>
                    <a:srgbClr val="2B2A2A"/>
                  </a:solidFill>
                  <a:latin typeface="Arial" panose="020B0604020202020204" pitchFamily="34" charset="0"/>
                  <a:ea typeface="Canva Sans Bold"/>
                  <a:cs typeface="Arial" panose="020B0604020202020204" pitchFamily="34" charset="0"/>
                  <a:sym typeface="Canva Sans Bold"/>
                </a:rPr>
                <a:t>chung</a:t>
              </a:r>
              <a:endParaRPr lang="en-US" sz="2000" b="1" spc="64" dirty="0">
                <a:solidFill>
                  <a:srgbClr val="2B2A2A"/>
                </a:solidFill>
                <a:latin typeface="Arial" panose="020B0604020202020204" pitchFamily="34" charset="0"/>
                <a:ea typeface="Canva Sans Bold"/>
                <a:cs typeface="Arial" panose="020B0604020202020204" pitchFamily="34" charset="0"/>
                <a:sym typeface="Canva Sans Bold"/>
              </a:endParaRPr>
            </a:p>
          </p:txBody>
        </p:sp>
      </p:grpSp>
      <p:grpSp>
        <p:nvGrpSpPr>
          <p:cNvPr id="6" name="Group 6"/>
          <p:cNvGrpSpPr/>
          <p:nvPr/>
        </p:nvGrpSpPr>
        <p:grpSpPr>
          <a:xfrm>
            <a:off x="0" y="389930"/>
            <a:ext cx="880998" cy="904801"/>
            <a:chOff x="0" y="0"/>
            <a:chExt cx="221364" cy="227345"/>
          </a:xfrm>
        </p:grpSpPr>
        <p:sp>
          <p:nvSpPr>
            <p:cNvPr id="7" name="Freeform 7"/>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8" name="TextBox 8"/>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Canva Sans"/>
                  <a:ea typeface="Canva Sans"/>
                  <a:cs typeface="Canva Sans"/>
                  <a:sym typeface="Canva Sans"/>
                </a:rPr>
                <a:t>01</a:t>
              </a:r>
            </a:p>
          </p:txBody>
        </p:sp>
      </p:grpSp>
      <p:sp>
        <p:nvSpPr>
          <p:cNvPr id="9" name="Freeform 9"/>
          <p:cNvSpPr/>
          <p:nvPr/>
        </p:nvSpPr>
        <p:spPr>
          <a:xfrm>
            <a:off x="3200400" y="3063618"/>
            <a:ext cx="11365688" cy="3897947"/>
          </a:xfrm>
          <a:custGeom>
            <a:avLst/>
            <a:gdLst/>
            <a:ahLst/>
            <a:cxnLst/>
            <a:rect l="l" t="t" r="r" b="b"/>
            <a:pathLst>
              <a:path w="11365688" h="3897947">
                <a:moveTo>
                  <a:pt x="0" y="0"/>
                </a:moveTo>
                <a:lnTo>
                  <a:pt x="11365688" y="0"/>
                </a:lnTo>
                <a:lnTo>
                  <a:pt x="11365688" y="3897947"/>
                </a:lnTo>
                <a:lnTo>
                  <a:pt x="0" y="3897947"/>
                </a:lnTo>
                <a:lnTo>
                  <a:pt x="0" y="0"/>
                </a:lnTo>
                <a:close/>
              </a:path>
            </a:pathLst>
          </a:custGeom>
          <a:blipFill>
            <a:blip r:embed="rId4"/>
            <a:stretch>
              <a:fillRect t="-4469" b="-9976"/>
            </a:stretch>
          </a:blipFill>
        </p:spPr>
        <p:txBody>
          <a:bodyPr/>
          <a:lstStyle/>
          <a:p>
            <a:endParaRPr lang="en-US" dirty="0"/>
          </a:p>
        </p:txBody>
      </p:sp>
      <p:sp>
        <p:nvSpPr>
          <p:cNvPr id="10" name="Freeform 10"/>
          <p:cNvSpPr/>
          <p:nvPr/>
        </p:nvSpPr>
        <p:spPr>
          <a:xfrm>
            <a:off x="0" y="4047151"/>
            <a:ext cx="19089772" cy="6881197"/>
          </a:xfrm>
          <a:custGeom>
            <a:avLst/>
            <a:gdLst/>
            <a:ahLst/>
            <a:cxnLst/>
            <a:rect l="l" t="t" r="r" b="b"/>
            <a:pathLst>
              <a:path w="19089772" h="6881197">
                <a:moveTo>
                  <a:pt x="0" y="0"/>
                </a:moveTo>
                <a:lnTo>
                  <a:pt x="19089772" y="0"/>
                </a:lnTo>
                <a:lnTo>
                  <a:pt x="19089772" y="6881197"/>
                </a:lnTo>
                <a:lnTo>
                  <a:pt x="0" y="6881197"/>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719874" y="5435200"/>
            <a:ext cx="14848252" cy="2579232"/>
          </a:xfrm>
          <a:prstGeom prst="rect">
            <a:avLst/>
          </a:prstGeom>
        </p:spPr>
        <p:txBody>
          <a:bodyPr lIns="0" tIns="0" rIns="0" bIns="0" rtlCol="0" anchor="t">
            <a:spAutoFit/>
          </a:bodyPr>
          <a:lstStyle/>
          <a:p>
            <a:pPr algn="ctr">
              <a:lnSpc>
                <a:spcPts val="4145"/>
              </a:lnSpc>
              <a:spcBef>
                <a:spcPct val="0"/>
              </a:spcBef>
            </a:pP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Các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nhiệm</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vụ</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này</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tập</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trung</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xây</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dựng</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hoàn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thiện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thể</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chế</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trình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cấp</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có</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thẩm</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quyền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ban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hành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hoặc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ban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hành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theo</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thẩm</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quyền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các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văn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bản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quy</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phạm</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pháp</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luật</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tham</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mưu</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giúp</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Chính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phủ</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thống</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nhất</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quản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lý</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nhà</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nước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trong</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các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lĩnh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vực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xây</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dựng</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chính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sách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chiến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lược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phát</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triển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ngành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lĩnh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vực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tổ</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chức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thi</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hành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pháp</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luật</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thuộc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lĩnh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vực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quản</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lý</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nhà</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nước</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của</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Bộ</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ngành</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chế</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độ</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báo</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cáo</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thống</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 </a:t>
            </a:r>
            <a:r>
              <a:rPr lang="en-US" sz="2800" b="1" i="1" dirty="0" err="1">
                <a:solidFill>
                  <a:srgbClr val="FFFFFF"/>
                </a:solidFill>
                <a:latin typeface="Arial" panose="020B0604020202020204" pitchFamily="34" charset="0"/>
                <a:ea typeface="Canva Sans Italics"/>
                <a:cs typeface="Arial" panose="020B0604020202020204" pitchFamily="34" charset="0"/>
                <a:sym typeface="Canva Sans Italics"/>
              </a:rPr>
              <a:t>kê</a:t>
            </a:r>
            <a:r>
              <a:rPr lang="en-US" sz="2800" b="1" i="1" dirty="0">
                <a:solidFill>
                  <a:srgbClr val="FFFFFF"/>
                </a:solidFill>
                <a:latin typeface="Arial" panose="020B0604020202020204" pitchFamily="34" charset="0"/>
                <a:ea typeface="Canva Sans Italics"/>
                <a:cs typeface="Arial" panose="020B0604020202020204" pitchFamily="34" charset="0"/>
                <a:sym typeface="Canva Sans Italics"/>
              </a:rPr>
              <a:t>...</a:t>
            </a:r>
          </a:p>
        </p:txBody>
      </p:sp>
      <p:sp>
        <p:nvSpPr>
          <p:cNvPr id="12" name="Freeform 12"/>
          <p:cNvSpPr/>
          <p:nvPr/>
        </p:nvSpPr>
        <p:spPr>
          <a:xfrm rot="5400000">
            <a:off x="8253593" y="3816462"/>
            <a:ext cx="1638893" cy="1741188"/>
          </a:xfrm>
          <a:custGeom>
            <a:avLst/>
            <a:gdLst/>
            <a:ahLst/>
            <a:cxnLst/>
            <a:rect l="l" t="t" r="r" b="b"/>
            <a:pathLst>
              <a:path w="1638893" h="1741188">
                <a:moveTo>
                  <a:pt x="0" y="0"/>
                </a:moveTo>
                <a:lnTo>
                  <a:pt x="1638893" y="0"/>
                </a:lnTo>
                <a:lnTo>
                  <a:pt x="1638893" y="1741188"/>
                </a:lnTo>
                <a:lnTo>
                  <a:pt x="0" y="17411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6516596" y="842330"/>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440499" y="4222782"/>
            <a:ext cx="742704" cy="742704"/>
          </a:xfrm>
          <a:custGeom>
            <a:avLst/>
            <a:gdLst/>
            <a:ahLst/>
            <a:cxnLst/>
            <a:rect l="l" t="t" r="r" b="b"/>
            <a:pathLst>
              <a:path w="742704" h="742704">
                <a:moveTo>
                  <a:pt x="0" y="0"/>
                </a:moveTo>
                <a:lnTo>
                  <a:pt x="742704" y="0"/>
                </a:lnTo>
                <a:lnTo>
                  <a:pt x="742704" y="742705"/>
                </a:lnTo>
                <a:lnTo>
                  <a:pt x="0" y="7427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TextBox 16"/>
          <p:cNvSpPr txBox="1"/>
          <p:nvPr/>
        </p:nvSpPr>
        <p:spPr>
          <a:xfrm>
            <a:off x="4360025" y="1876276"/>
            <a:ext cx="9046437" cy="1384995"/>
          </a:xfrm>
          <a:prstGeom prst="rect">
            <a:avLst/>
          </a:prstGeom>
        </p:spPr>
        <p:txBody>
          <a:bodyPr lIns="0" tIns="0" rIns="0" bIns="0" rtlCol="0" anchor="t">
            <a:spAutoFit/>
          </a:bodyPr>
          <a:lstStyle/>
          <a:p>
            <a:pPr algn="ctr">
              <a:lnSpc>
                <a:spcPts val="3593"/>
              </a:lnSpc>
              <a:spcBef>
                <a:spcPct val="0"/>
              </a:spcBef>
            </a:pPr>
            <a:r>
              <a:rPr lang="en-US" sz="4000" dirty="0" err="1">
                <a:solidFill>
                  <a:srgbClr val="FFFFFF"/>
                </a:solidFill>
                <a:latin typeface="Arial" panose="020B0604020202020204" pitchFamily="34" charset="0"/>
                <a:ea typeface="Canva Sans"/>
                <a:cs typeface="Arial" panose="020B0604020202020204" pitchFamily="34" charset="0"/>
                <a:sym typeface="Canva Sans"/>
              </a:rPr>
              <a:t>Còn</a:t>
            </a:r>
            <a:r>
              <a:rPr lang="en-US" sz="4000" dirty="0">
                <a:solidFill>
                  <a:srgbClr val="FFFFFF"/>
                </a:solidFill>
                <a:latin typeface="Arial" panose="020B0604020202020204" pitchFamily="34" charset="0"/>
                <a:ea typeface="Canva Sans"/>
                <a:cs typeface="Arial" panose="020B0604020202020204" pitchFamily="34" charset="0"/>
                <a:sym typeface="Canva Sans"/>
              </a:rPr>
              <a:t> 111 </a:t>
            </a:r>
            <a:r>
              <a:rPr lang="en-US" sz="4000" dirty="0" err="1">
                <a:solidFill>
                  <a:srgbClr val="FFFFFF"/>
                </a:solidFill>
                <a:latin typeface="Arial" panose="020B0604020202020204" pitchFamily="34" charset="0"/>
                <a:ea typeface="Canva Sans"/>
                <a:cs typeface="Arial" panose="020B0604020202020204" pitchFamily="34" charset="0"/>
                <a:sym typeface="Canva Sans"/>
              </a:rPr>
              <a:t>nhiệm</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vụ</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thẩm</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quyền</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thuộc</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cơ</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quan</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Trung</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ương</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không</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thực</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hiện</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phân</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quyền</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phân</a:t>
            </a:r>
            <a:r>
              <a:rPr lang="en-US" sz="4000" dirty="0">
                <a:solidFill>
                  <a:srgbClr val="FFFFFF"/>
                </a:solidFill>
                <a:latin typeface="Arial" panose="020B0604020202020204" pitchFamily="34" charset="0"/>
                <a:ea typeface="Canva Sans"/>
                <a:cs typeface="Arial" panose="020B0604020202020204" pitchFamily="34" charset="0"/>
                <a:sym typeface="Canva Sans"/>
              </a:rPr>
              <a:t> </a:t>
            </a:r>
            <a:r>
              <a:rPr lang="en-US" sz="4000" dirty="0" err="1">
                <a:solidFill>
                  <a:srgbClr val="FFFFFF"/>
                </a:solidFill>
                <a:latin typeface="Arial" panose="020B0604020202020204" pitchFamily="34" charset="0"/>
                <a:ea typeface="Canva Sans"/>
                <a:cs typeface="Arial" panose="020B0604020202020204" pitchFamily="34" charset="0"/>
                <a:sym typeface="Canva Sans"/>
              </a:rPr>
              <a:t>cấp</a:t>
            </a:r>
            <a:r>
              <a:rPr lang="en-US" sz="4000" dirty="0">
                <a:solidFill>
                  <a:srgbClr val="FFFFFF"/>
                </a:solidFill>
                <a:latin typeface="Arial" panose="020B0604020202020204" pitchFamily="34" charset="0"/>
                <a:ea typeface="Canva Sans"/>
                <a:cs typeface="Arial" panose="020B0604020202020204" pitchFamily="34" charset="0"/>
                <a:sym typeface="Canva Sans"/>
              </a:rPr>
              <a:t>. </a:t>
            </a:r>
          </a:p>
        </p:txBody>
      </p:sp>
      <p:sp>
        <p:nvSpPr>
          <p:cNvPr id="17" name="TextBox 17"/>
          <p:cNvSpPr txBox="1"/>
          <p:nvPr/>
        </p:nvSpPr>
        <p:spPr>
          <a:xfrm>
            <a:off x="4549822" y="4383243"/>
            <a:ext cx="9046437" cy="522173"/>
          </a:xfrm>
          <a:prstGeom prst="rect">
            <a:avLst/>
          </a:prstGeom>
        </p:spPr>
        <p:txBody>
          <a:bodyPr lIns="0" tIns="0" rIns="0" bIns="0" rtlCol="0" anchor="t">
            <a:spAutoFit/>
          </a:bodyPr>
          <a:lstStyle/>
          <a:p>
            <a:pPr algn="ctr">
              <a:lnSpc>
                <a:spcPts val="4293"/>
              </a:lnSpc>
              <a:spcBef>
                <a:spcPct val="0"/>
              </a:spcBef>
            </a:pPr>
            <a:r>
              <a:rPr lang="en-US" sz="3067" b="1" dirty="0">
                <a:solidFill>
                  <a:srgbClr val="FFFFFF"/>
                </a:solidFill>
                <a:latin typeface="Canva Sans Bold"/>
                <a:ea typeface="Canva Sans Bold"/>
                <a:cs typeface="Canva Sans Bold"/>
                <a:sym typeface="Canva Sans Bold"/>
              </a:rPr>
              <a:t>LÍ DO</a:t>
            </a:r>
          </a:p>
        </p:txBody>
      </p:sp>
      <p:sp>
        <p:nvSpPr>
          <p:cNvPr id="18" name="Freeform 18"/>
          <p:cNvSpPr/>
          <p:nvPr/>
        </p:nvSpPr>
        <p:spPr>
          <a:xfrm flipH="1" flipV="1">
            <a:off x="5026131" y="-2115525"/>
            <a:ext cx="14063641" cy="5378432"/>
          </a:xfrm>
          <a:custGeom>
            <a:avLst/>
            <a:gdLst/>
            <a:ahLst/>
            <a:cxnLst/>
            <a:rect l="l" t="t" r="r" b="b"/>
            <a:pathLst>
              <a:path w="14063641" h="5378432">
                <a:moveTo>
                  <a:pt x="14063641" y="5378433"/>
                </a:moveTo>
                <a:lnTo>
                  <a:pt x="0" y="5378433"/>
                </a:lnTo>
                <a:lnTo>
                  <a:pt x="0" y="0"/>
                </a:lnTo>
                <a:lnTo>
                  <a:pt x="14063641" y="0"/>
                </a:lnTo>
                <a:lnTo>
                  <a:pt x="14063641" y="5378433"/>
                </a:lnTo>
                <a:close/>
              </a:path>
            </a:pathLst>
          </a:custGeom>
          <a:blipFill>
            <a:blip r:embed="rId10">
              <a:extLst>
                <a:ext uri="{96DAC541-7B7A-43D3-8B79-37D633B846F1}">
                  <asvg:svgBlip xmlns:asvg="http://schemas.microsoft.com/office/drawing/2016/SVG/main" xmlns="" r:embed="rId11"/>
                </a:ext>
              </a:extLst>
            </a:blip>
            <a:stretch>
              <a:fillRect t="-79322" b="-82160"/>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0" name="Freeform 20"/>
          <p:cNvSpPr/>
          <p:nvPr/>
        </p:nvSpPr>
        <p:spPr>
          <a:xfrm rot="10598833" flipV="1">
            <a:off x="3785657" y="5401198"/>
            <a:ext cx="18618879" cy="7120516"/>
          </a:xfrm>
          <a:custGeom>
            <a:avLst/>
            <a:gdLst/>
            <a:ahLst/>
            <a:cxnLst/>
            <a:rect l="l" t="t" r="r" b="b"/>
            <a:pathLst>
              <a:path w="18618879" h="7120516">
                <a:moveTo>
                  <a:pt x="0" y="7120516"/>
                </a:moveTo>
                <a:lnTo>
                  <a:pt x="18618879" y="7120516"/>
                </a:lnTo>
                <a:lnTo>
                  <a:pt x="18618879" y="0"/>
                </a:lnTo>
                <a:lnTo>
                  <a:pt x="0" y="0"/>
                </a:lnTo>
                <a:lnTo>
                  <a:pt x="0" y="7120516"/>
                </a:lnTo>
                <a:close/>
              </a:path>
            </a:pathLst>
          </a:custGeom>
          <a:blipFill>
            <a:blip r:embed="rId2">
              <a:extLst>
                <a:ext uri="{96DAC541-7B7A-43D3-8B79-37D633B846F1}">
                  <asvg:svgBlip xmlns:asvg="http://schemas.microsoft.com/office/drawing/2016/SVG/main" xmlns="" r:embed="rId3"/>
                </a:ext>
              </a:extLst>
            </a:blip>
            <a:stretch>
              <a:fillRect t="-79322" b="-82160"/>
            </a:stretch>
          </a:blipFill>
        </p:spPr>
        <p:txBody>
          <a:bodyPr/>
          <a:lstStyle/>
          <a:p>
            <a:endParaRPr lang="en-US"/>
          </a:p>
        </p:txBody>
      </p:sp>
      <p:sp>
        <p:nvSpPr>
          <p:cNvPr id="2" name="Freeform 2"/>
          <p:cNvSpPr/>
          <p:nvPr/>
        </p:nvSpPr>
        <p:spPr>
          <a:xfrm>
            <a:off x="-829760" y="1634097"/>
            <a:ext cx="20561720" cy="4583460"/>
          </a:xfrm>
          <a:custGeom>
            <a:avLst/>
            <a:gdLst/>
            <a:ahLst/>
            <a:cxnLst/>
            <a:rect l="l" t="t" r="r" b="b"/>
            <a:pathLst>
              <a:path w="20561720" h="4583460">
                <a:moveTo>
                  <a:pt x="0" y="0"/>
                </a:moveTo>
                <a:lnTo>
                  <a:pt x="20561720" y="0"/>
                </a:lnTo>
                <a:lnTo>
                  <a:pt x="20561720" y="4583460"/>
                </a:lnTo>
                <a:lnTo>
                  <a:pt x="0" y="4583460"/>
                </a:lnTo>
                <a:lnTo>
                  <a:pt x="0" y="0"/>
                </a:lnTo>
                <a:close/>
              </a:path>
            </a:pathLst>
          </a:custGeom>
          <a:blipFill>
            <a:blip r:embed="rId4"/>
            <a:stretch>
              <a:fillRect l="-92" r="-92"/>
            </a:stretch>
          </a:blipFill>
        </p:spPr>
        <p:txBody>
          <a:bodyPr/>
          <a:lstStyle/>
          <a:p>
            <a:endParaRPr lang="en-US"/>
          </a:p>
        </p:txBody>
      </p:sp>
      <p:sp>
        <p:nvSpPr>
          <p:cNvPr id="3" name="Freeform 3"/>
          <p:cNvSpPr/>
          <p:nvPr/>
        </p:nvSpPr>
        <p:spPr>
          <a:xfrm>
            <a:off x="6323379" y="-883487"/>
            <a:ext cx="5634213" cy="4458071"/>
          </a:xfrm>
          <a:custGeom>
            <a:avLst/>
            <a:gdLst/>
            <a:ahLst/>
            <a:cxnLst/>
            <a:rect l="l" t="t" r="r" b="b"/>
            <a:pathLst>
              <a:path w="5634213" h="4458071">
                <a:moveTo>
                  <a:pt x="0" y="0"/>
                </a:moveTo>
                <a:lnTo>
                  <a:pt x="5634213" y="0"/>
                </a:lnTo>
                <a:lnTo>
                  <a:pt x="5634213" y="4458070"/>
                </a:lnTo>
                <a:lnTo>
                  <a:pt x="0" y="4458070"/>
                </a:lnTo>
                <a:lnTo>
                  <a:pt x="0" y="0"/>
                </a:lnTo>
                <a:close/>
              </a:path>
            </a:pathLst>
          </a:custGeom>
          <a:blipFill>
            <a:blip r:embed="rId5">
              <a:alphaModFix amt="19999"/>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6221428" y="536411"/>
            <a:ext cx="5838115" cy="1065900"/>
            <a:chOff x="0" y="0"/>
            <a:chExt cx="3617122" cy="660400"/>
          </a:xfrm>
        </p:grpSpPr>
        <p:sp>
          <p:nvSpPr>
            <p:cNvPr id="5" name="Freeform 5"/>
            <p:cNvSpPr/>
            <p:nvPr/>
          </p:nvSpPr>
          <p:spPr>
            <a:xfrm>
              <a:off x="0" y="0"/>
              <a:ext cx="3617122" cy="660400"/>
            </a:xfrm>
            <a:custGeom>
              <a:avLst/>
              <a:gdLst/>
              <a:ahLst/>
              <a:cxnLst/>
              <a:rect l="l" t="t" r="r" b="b"/>
              <a:pathLst>
                <a:path w="3617122" h="660400">
                  <a:moveTo>
                    <a:pt x="3492662" y="660400"/>
                  </a:moveTo>
                  <a:lnTo>
                    <a:pt x="124460" y="660400"/>
                  </a:lnTo>
                  <a:cubicBezTo>
                    <a:pt x="55880" y="660400"/>
                    <a:pt x="0" y="604520"/>
                    <a:pt x="0" y="535940"/>
                  </a:cubicBezTo>
                  <a:lnTo>
                    <a:pt x="0" y="124460"/>
                  </a:lnTo>
                  <a:cubicBezTo>
                    <a:pt x="0" y="55880"/>
                    <a:pt x="55880" y="0"/>
                    <a:pt x="124460" y="0"/>
                  </a:cubicBezTo>
                  <a:lnTo>
                    <a:pt x="3492662" y="0"/>
                  </a:lnTo>
                  <a:cubicBezTo>
                    <a:pt x="3561242" y="0"/>
                    <a:pt x="3617122" y="55880"/>
                    <a:pt x="3617122" y="124460"/>
                  </a:cubicBezTo>
                  <a:lnTo>
                    <a:pt x="3617122" y="535940"/>
                  </a:lnTo>
                  <a:cubicBezTo>
                    <a:pt x="3617122" y="604520"/>
                    <a:pt x="3561242" y="660400"/>
                    <a:pt x="3492662" y="660400"/>
                  </a:cubicBezTo>
                  <a:close/>
                </a:path>
              </a:pathLst>
            </a:custGeom>
            <a:solidFill>
              <a:srgbClr val="FEE134"/>
            </a:solidFill>
          </p:spPr>
          <p:txBody>
            <a:bodyPr/>
            <a:lstStyle/>
            <a:p>
              <a:endParaRPr lang="en-US"/>
            </a:p>
          </p:txBody>
        </p:sp>
      </p:grpSp>
      <p:grpSp>
        <p:nvGrpSpPr>
          <p:cNvPr id="6" name="Group 6"/>
          <p:cNvGrpSpPr/>
          <p:nvPr/>
        </p:nvGrpSpPr>
        <p:grpSpPr>
          <a:xfrm>
            <a:off x="852252" y="3925827"/>
            <a:ext cx="7119767" cy="1432032"/>
            <a:chOff x="0" y="0"/>
            <a:chExt cx="2020537" cy="406400"/>
          </a:xfrm>
        </p:grpSpPr>
        <p:sp>
          <p:nvSpPr>
            <p:cNvPr id="7" name="Freeform 7"/>
            <p:cNvSpPr/>
            <p:nvPr/>
          </p:nvSpPr>
          <p:spPr>
            <a:xfrm>
              <a:off x="0" y="0"/>
              <a:ext cx="2020537" cy="406400"/>
            </a:xfrm>
            <a:custGeom>
              <a:avLst/>
              <a:gdLst/>
              <a:ahLst/>
              <a:cxnLst/>
              <a:rect l="l" t="t" r="r" b="b"/>
              <a:pathLst>
                <a:path w="2020537" h="406400">
                  <a:moveTo>
                    <a:pt x="0" y="0"/>
                  </a:moveTo>
                  <a:lnTo>
                    <a:pt x="1817337" y="0"/>
                  </a:lnTo>
                  <a:lnTo>
                    <a:pt x="2020537" y="203200"/>
                  </a:lnTo>
                  <a:lnTo>
                    <a:pt x="1817337" y="406400"/>
                  </a:lnTo>
                  <a:lnTo>
                    <a:pt x="0" y="406400"/>
                  </a:lnTo>
                  <a:lnTo>
                    <a:pt x="203200" y="203200"/>
                  </a:lnTo>
                  <a:lnTo>
                    <a:pt x="0" y="0"/>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8" name="TextBox 8"/>
            <p:cNvSpPr txBox="1"/>
            <p:nvPr/>
          </p:nvSpPr>
          <p:spPr>
            <a:xfrm>
              <a:off x="177800" y="-38100"/>
              <a:ext cx="1766537" cy="444500"/>
            </a:xfrm>
            <a:prstGeom prst="rect">
              <a:avLst/>
            </a:prstGeom>
          </p:spPr>
          <p:txBody>
            <a:bodyPr lIns="50800" tIns="50800" rIns="50800" bIns="50800" rtlCol="0" anchor="ctr"/>
            <a:lstStyle/>
            <a:p>
              <a:pPr algn="ctr">
                <a:lnSpc>
                  <a:spcPts val="3359"/>
                </a:lnSpc>
              </a:pP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Có</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09 TTHC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không</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cần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phải</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thực</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hiện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việc</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3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2399" b="1" dirty="0">
                  <a:solidFill>
                    <a:srgbClr val="000000"/>
                  </a:solidFill>
                  <a:latin typeface="Arial" panose="020B0604020202020204" pitchFamily="34" charset="0"/>
                  <a:ea typeface="Canva Sans Bold"/>
                  <a:cs typeface="Arial" panose="020B0604020202020204" pitchFamily="34" charset="0"/>
                  <a:sym typeface="Canva Sans Bold"/>
                </a:rPr>
                <a:t> </a:t>
              </a:r>
            </a:p>
          </p:txBody>
        </p:sp>
      </p:grpSp>
      <p:grpSp>
        <p:nvGrpSpPr>
          <p:cNvPr id="9" name="Group 9"/>
          <p:cNvGrpSpPr/>
          <p:nvPr/>
        </p:nvGrpSpPr>
        <p:grpSpPr>
          <a:xfrm>
            <a:off x="10744261" y="3912446"/>
            <a:ext cx="7049560" cy="3227447"/>
            <a:chOff x="0" y="0"/>
            <a:chExt cx="2000613" cy="915926"/>
          </a:xfrm>
        </p:grpSpPr>
        <p:sp>
          <p:nvSpPr>
            <p:cNvPr id="10" name="Freeform 10"/>
            <p:cNvSpPr/>
            <p:nvPr/>
          </p:nvSpPr>
          <p:spPr>
            <a:xfrm>
              <a:off x="0" y="0"/>
              <a:ext cx="2000613" cy="915925"/>
            </a:xfrm>
            <a:custGeom>
              <a:avLst/>
              <a:gdLst/>
              <a:ahLst/>
              <a:cxnLst/>
              <a:rect l="l" t="t" r="r" b="b"/>
              <a:pathLst>
                <a:path w="2000613" h="915925">
                  <a:moveTo>
                    <a:pt x="0" y="0"/>
                  </a:moveTo>
                  <a:lnTo>
                    <a:pt x="1797413" y="0"/>
                  </a:lnTo>
                  <a:lnTo>
                    <a:pt x="2000613" y="457963"/>
                  </a:lnTo>
                  <a:lnTo>
                    <a:pt x="1797413" y="915925"/>
                  </a:lnTo>
                  <a:lnTo>
                    <a:pt x="0" y="915925"/>
                  </a:lnTo>
                  <a:lnTo>
                    <a:pt x="203200" y="457963"/>
                  </a:lnTo>
                  <a:lnTo>
                    <a:pt x="0" y="0"/>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11" name="TextBox 11"/>
            <p:cNvSpPr txBox="1"/>
            <p:nvPr/>
          </p:nvSpPr>
          <p:spPr>
            <a:xfrm>
              <a:off x="177800" y="-47625"/>
              <a:ext cx="1746613" cy="963551"/>
            </a:xfrm>
            <a:prstGeom prst="rect">
              <a:avLst/>
            </a:prstGeom>
          </p:spPr>
          <p:txBody>
            <a:bodyPr lIns="50800" tIns="50800" rIns="50800" bIns="50800" rtlCol="0" anchor="ctr"/>
            <a:lstStyle/>
            <a:p>
              <a:pPr algn="ctr">
                <a:lnSpc>
                  <a:spcPts val="3219"/>
                </a:lnSpc>
              </a:pP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Trong</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số</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55 TTHC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còn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lại</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cần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rà</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soát</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để</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Tư</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đề</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xuất</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quyền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phân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37 TTHC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cho</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Chủ</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tịch</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UBND</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tỉnh</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17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TT</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cho</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các</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đơn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vị</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thuộc</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Bộ</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thực</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hiện</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đạt</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tỷ</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2299" b="1" dirty="0" err="1">
                  <a:solidFill>
                    <a:srgbClr val="000000"/>
                  </a:solidFill>
                  <a:latin typeface="Arial" panose="020B0604020202020204" pitchFamily="34" charset="0"/>
                  <a:ea typeface="Canva Sans Bold"/>
                  <a:cs typeface="Arial" panose="020B0604020202020204" pitchFamily="34" charset="0"/>
                  <a:sym typeface="Canva Sans Bold"/>
                </a:rPr>
                <a:t>lệ</a:t>
              </a:r>
              <a:r>
                <a:rPr lang="en-US" sz="2299" b="1" dirty="0">
                  <a:solidFill>
                    <a:srgbClr val="000000"/>
                  </a:solidFill>
                  <a:latin typeface="Arial" panose="020B0604020202020204" pitchFamily="34" charset="0"/>
                  <a:ea typeface="Canva Sans Bold"/>
                  <a:cs typeface="Arial" panose="020B0604020202020204" pitchFamily="34" charset="0"/>
                  <a:sym typeface="Canva Sans Bold"/>
                </a:rPr>
                <a:t> 98.2%</a:t>
              </a:r>
            </a:p>
          </p:txBody>
        </p:sp>
      </p:grpSp>
      <p:grpSp>
        <p:nvGrpSpPr>
          <p:cNvPr id="12" name="Group 12"/>
          <p:cNvGrpSpPr/>
          <p:nvPr/>
        </p:nvGrpSpPr>
        <p:grpSpPr>
          <a:xfrm>
            <a:off x="513617" y="6300160"/>
            <a:ext cx="4242491" cy="1679466"/>
            <a:chOff x="0" y="0"/>
            <a:chExt cx="1117364" cy="442328"/>
          </a:xfrm>
        </p:grpSpPr>
        <p:sp>
          <p:nvSpPr>
            <p:cNvPr id="13" name="Freeform 13"/>
            <p:cNvSpPr/>
            <p:nvPr/>
          </p:nvSpPr>
          <p:spPr>
            <a:xfrm>
              <a:off x="0" y="0"/>
              <a:ext cx="1117364" cy="442329"/>
            </a:xfrm>
            <a:custGeom>
              <a:avLst/>
              <a:gdLst/>
              <a:ahLst/>
              <a:cxnLst/>
              <a:rect l="l" t="t" r="r" b="b"/>
              <a:pathLst>
                <a:path w="1117364" h="442329">
                  <a:moveTo>
                    <a:pt x="93067" y="0"/>
                  </a:moveTo>
                  <a:lnTo>
                    <a:pt x="1024296" y="0"/>
                  </a:lnTo>
                  <a:cubicBezTo>
                    <a:pt x="1048979" y="0"/>
                    <a:pt x="1072651" y="9805"/>
                    <a:pt x="1090105" y="27259"/>
                  </a:cubicBezTo>
                  <a:cubicBezTo>
                    <a:pt x="1107559" y="44712"/>
                    <a:pt x="1117364" y="68384"/>
                    <a:pt x="1117364" y="93067"/>
                  </a:cubicBezTo>
                  <a:lnTo>
                    <a:pt x="1117364" y="349261"/>
                  </a:lnTo>
                  <a:cubicBezTo>
                    <a:pt x="1117364" y="373944"/>
                    <a:pt x="1107559" y="397616"/>
                    <a:pt x="1090105" y="415070"/>
                  </a:cubicBezTo>
                  <a:cubicBezTo>
                    <a:pt x="1072651" y="432523"/>
                    <a:pt x="1048979" y="442329"/>
                    <a:pt x="1024296" y="442329"/>
                  </a:cubicBezTo>
                  <a:lnTo>
                    <a:pt x="93067" y="442329"/>
                  </a:lnTo>
                  <a:cubicBezTo>
                    <a:pt x="68384" y="442329"/>
                    <a:pt x="44712" y="432523"/>
                    <a:pt x="27259" y="415070"/>
                  </a:cubicBezTo>
                  <a:cubicBezTo>
                    <a:pt x="9805" y="397616"/>
                    <a:pt x="0" y="373944"/>
                    <a:pt x="0" y="349261"/>
                  </a:cubicBezTo>
                  <a:lnTo>
                    <a:pt x="0" y="93067"/>
                  </a:lnTo>
                  <a:cubicBezTo>
                    <a:pt x="0" y="68384"/>
                    <a:pt x="9805" y="44712"/>
                    <a:pt x="27259" y="27259"/>
                  </a:cubicBezTo>
                  <a:cubicBezTo>
                    <a:pt x="44712" y="9805"/>
                    <a:pt x="68384" y="0"/>
                    <a:pt x="93067" y="0"/>
                  </a:cubicBez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4" name="TextBox 14"/>
            <p:cNvSpPr txBox="1"/>
            <p:nvPr/>
          </p:nvSpPr>
          <p:spPr>
            <a:xfrm>
              <a:off x="0" y="-38100"/>
              <a:ext cx="1117364" cy="480428"/>
            </a:xfrm>
            <a:prstGeom prst="rect">
              <a:avLst/>
            </a:prstGeom>
          </p:spPr>
          <p:txBody>
            <a:bodyPr lIns="50800" tIns="50800" rIns="50800" bIns="50800" rtlCol="0" anchor="ctr"/>
            <a:lstStyle/>
            <a:p>
              <a:pPr algn="ctr">
                <a:lnSpc>
                  <a:spcPts val="2659"/>
                </a:lnSpc>
              </a:pPr>
              <a:r>
                <a:rPr lang="en-US" sz="1899" b="1">
                  <a:solidFill>
                    <a:srgbClr val="F4F4F3"/>
                  </a:solidFill>
                  <a:latin typeface="Arial" panose="020B0604020202020204" pitchFamily="34" charset="0"/>
                  <a:ea typeface="Canva Sans Bold"/>
                  <a:cs typeface="Arial" panose="020B0604020202020204" pitchFamily="34" charset="0"/>
                  <a:sym typeface="Canva Sans Bold"/>
                </a:rPr>
                <a:t>do đây là các TTHC đã thực hiện toàn trình, không phụ thuộc vào địa giới hành chính </a:t>
              </a:r>
            </a:p>
          </p:txBody>
        </p:sp>
      </p:grpSp>
      <p:sp>
        <p:nvSpPr>
          <p:cNvPr id="15" name="AutoShape 15"/>
          <p:cNvSpPr/>
          <p:nvPr/>
        </p:nvSpPr>
        <p:spPr>
          <a:xfrm>
            <a:off x="1962489" y="5338809"/>
            <a:ext cx="21724" cy="961351"/>
          </a:xfrm>
          <a:prstGeom prst="line">
            <a:avLst/>
          </a:prstGeom>
          <a:ln w="38100" cap="flat">
            <a:solidFill>
              <a:srgbClr val="FFFFFF"/>
            </a:solidFill>
            <a:prstDash val="sysDot"/>
            <a:headEnd type="none" w="sm" len="sm"/>
            <a:tailEnd type="none" w="sm" len="sm"/>
          </a:ln>
        </p:spPr>
        <p:txBody>
          <a:bodyPr/>
          <a:lstStyle/>
          <a:p>
            <a:endParaRPr lang="en-US"/>
          </a:p>
        </p:txBody>
      </p:sp>
      <p:sp>
        <p:nvSpPr>
          <p:cNvPr id="16" name="AutoShape 16"/>
          <p:cNvSpPr/>
          <p:nvPr/>
        </p:nvSpPr>
        <p:spPr>
          <a:xfrm>
            <a:off x="6655539" y="5358254"/>
            <a:ext cx="21724" cy="1047544"/>
          </a:xfrm>
          <a:prstGeom prst="line">
            <a:avLst/>
          </a:prstGeom>
          <a:ln w="38100" cap="flat">
            <a:solidFill>
              <a:srgbClr val="FFFFFF"/>
            </a:solidFill>
            <a:prstDash val="sysDot"/>
            <a:headEnd type="none" w="sm" len="sm"/>
            <a:tailEnd type="none" w="sm" len="sm"/>
          </a:ln>
        </p:spPr>
        <p:txBody>
          <a:bodyPr/>
          <a:lstStyle/>
          <a:p>
            <a:endParaRPr lang="en-US"/>
          </a:p>
        </p:txBody>
      </p:sp>
      <p:grpSp>
        <p:nvGrpSpPr>
          <p:cNvPr id="17" name="Group 17"/>
          <p:cNvGrpSpPr/>
          <p:nvPr/>
        </p:nvGrpSpPr>
        <p:grpSpPr>
          <a:xfrm>
            <a:off x="4901509" y="6300160"/>
            <a:ext cx="4242491" cy="1679466"/>
            <a:chOff x="0" y="0"/>
            <a:chExt cx="1117364" cy="442328"/>
          </a:xfrm>
        </p:grpSpPr>
        <p:sp>
          <p:nvSpPr>
            <p:cNvPr id="18" name="Freeform 18"/>
            <p:cNvSpPr/>
            <p:nvPr/>
          </p:nvSpPr>
          <p:spPr>
            <a:xfrm>
              <a:off x="0" y="0"/>
              <a:ext cx="1117364" cy="442329"/>
            </a:xfrm>
            <a:custGeom>
              <a:avLst/>
              <a:gdLst/>
              <a:ahLst/>
              <a:cxnLst/>
              <a:rect l="l" t="t" r="r" b="b"/>
              <a:pathLst>
                <a:path w="1117364" h="442329">
                  <a:moveTo>
                    <a:pt x="93067" y="0"/>
                  </a:moveTo>
                  <a:lnTo>
                    <a:pt x="1024296" y="0"/>
                  </a:lnTo>
                  <a:cubicBezTo>
                    <a:pt x="1048979" y="0"/>
                    <a:pt x="1072651" y="9805"/>
                    <a:pt x="1090105" y="27259"/>
                  </a:cubicBezTo>
                  <a:cubicBezTo>
                    <a:pt x="1107559" y="44712"/>
                    <a:pt x="1117364" y="68384"/>
                    <a:pt x="1117364" y="93067"/>
                  </a:cubicBezTo>
                  <a:lnTo>
                    <a:pt x="1117364" y="349261"/>
                  </a:lnTo>
                  <a:cubicBezTo>
                    <a:pt x="1117364" y="373944"/>
                    <a:pt x="1107559" y="397616"/>
                    <a:pt x="1090105" y="415070"/>
                  </a:cubicBezTo>
                  <a:cubicBezTo>
                    <a:pt x="1072651" y="432523"/>
                    <a:pt x="1048979" y="442329"/>
                    <a:pt x="1024296" y="442329"/>
                  </a:cubicBezTo>
                  <a:lnTo>
                    <a:pt x="93067" y="442329"/>
                  </a:lnTo>
                  <a:cubicBezTo>
                    <a:pt x="68384" y="442329"/>
                    <a:pt x="44712" y="432523"/>
                    <a:pt x="27259" y="415070"/>
                  </a:cubicBezTo>
                  <a:cubicBezTo>
                    <a:pt x="9805" y="397616"/>
                    <a:pt x="0" y="373944"/>
                    <a:pt x="0" y="349261"/>
                  </a:cubicBezTo>
                  <a:lnTo>
                    <a:pt x="0" y="93067"/>
                  </a:lnTo>
                  <a:cubicBezTo>
                    <a:pt x="0" y="68384"/>
                    <a:pt x="9805" y="44712"/>
                    <a:pt x="27259" y="27259"/>
                  </a:cubicBezTo>
                  <a:cubicBezTo>
                    <a:pt x="44712" y="9805"/>
                    <a:pt x="68384" y="0"/>
                    <a:pt x="93067" y="0"/>
                  </a:cubicBez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9" name="TextBox 19"/>
            <p:cNvSpPr txBox="1"/>
            <p:nvPr/>
          </p:nvSpPr>
          <p:spPr>
            <a:xfrm>
              <a:off x="0" y="-38100"/>
              <a:ext cx="1117364" cy="480428"/>
            </a:xfrm>
            <a:prstGeom prst="rect">
              <a:avLst/>
            </a:prstGeom>
          </p:spPr>
          <p:txBody>
            <a:bodyPr lIns="50800" tIns="50800" rIns="50800" bIns="50800" rtlCol="0" anchor="ctr"/>
            <a:lstStyle/>
            <a:p>
              <a:pPr algn="ctr">
                <a:lnSpc>
                  <a:spcPts val="2659"/>
                </a:lnSpc>
              </a:pPr>
              <a:r>
                <a:rPr lang="en-US" sz="1899" b="1">
                  <a:solidFill>
                    <a:srgbClr val="FFFFFF"/>
                  </a:solidFill>
                  <a:latin typeface="Arial" panose="020B0604020202020204" pitchFamily="34" charset="0"/>
                  <a:ea typeface="Canva Sans Bold"/>
                  <a:cs typeface="Arial" panose="020B0604020202020204" pitchFamily="34" charset="0"/>
                  <a:sym typeface="Canva Sans Bold"/>
                </a:rPr>
                <a:t>hoặc các TTHC vừa thực hiện ở Trung ương và ở các cấp địa phương</a:t>
              </a:r>
            </a:p>
          </p:txBody>
        </p:sp>
      </p:grpSp>
      <p:grpSp>
        <p:nvGrpSpPr>
          <p:cNvPr id="21" name="Group 21"/>
          <p:cNvGrpSpPr/>
          <p:nvPr/>
        </p:nvGrpSpPr>
        <p:grpSpPr>
          <a:xfrm>
            <a:off x="880998" y="496764"/>
            <a:ext cx="3350021" cy="691132"/>
            <a:chOff x="0" y="0"/>
            <a:chExt cx="1672125" cy="344971"/>
          </a:xfrm>
        </p:grpSpPr>
        <p:sp>
          <p:nvSpPr>
            <p:cNvPr id="22" name="Freeform 22"/>
            <p:cNvSpPr/>
            <p:nvPr/>
          </p:nvSpPr>
          <p:spPr>
            <a:xfrm>
              <a:off x="0" y="0"/>
              <a:ext cx="1672125" cy="344971"/>
            </a:xfrm>
            <a:custGeom>
              <a:avLst/>
              <a:gdLst/>
              <a:ahLst/>
              <a:cxnLst/>
              <a:rect l="l" t="t" r="r" b="b"/>
              <a:pathLst>
                <a:path w="1672125" h="344971">
                  <a:moveTo>
                    <a:pt x="0" y="0"/>
                  </a:moveTo>
                  <a:lnTo>
                    <a:pt x="1468925" y="0"/>
                  </a:lnTo>
                  <a:lnTo>
                    <a:pt x="1672125" y="172485"/>
                  </a:lnTo>
                  <a:lnTo>
                    <a:pt x="1468925" y="344971"/>
                  </a:lnTo>
                  <a:lnTo>
                    <a:pt x="0" y="344971"/>
                  </a:lnTo>
                  <a:lnTo>
                    <a:pt x="203200" y="172485"/>
                  </a:lnTo>
                  <a:lnTo>
                    <a:pt x="0" y="0"/>
                  </a:lnTo>
                  <a:close/>
                </a:path>
              </a:pathLst>
            </a:custGeom>
            <a:solidFill>
              <a:srgbClr val="FEE134"/>
            </a:solidFill>
          </p:spPr>
          <p:txBody>
            <a:bodyPr/>
            <a:lstStyle/>
            <a:p>
              <a:endParaRPr lang="en-US"/>
            </a:p>
          </p:txBody>
        </p:sp>
        <p:sp>
          <p:nvSpPr>
            <p:cNvPr id="23" name="TextBox 23"/>
            <p:cNvSpPr txBox="1"/>
            <p:nvPr/>
          </p:nvSpPr>
          <p:spPr>
            <a:xfrm>
              <a:off x="177800" y="-47625"/>
              <a:ext cx="1418125" cy="392596"/>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Một số vấn đề chung</a:t>
              </a:r>
            </a:p>
          </p:txBody>
        </p:sp>
      </p:grpSp>
      <p:grpSp>
        <p:nvGrpSpPr>
          <p:cNvPr id="24" name="Group 24"/>
          <p:cNvGrpSpPr/>
          <p:nvPr/>
        </p:nvGrpSpPr>
        <p:grpSpPr>
          <a:xfrm>
            <a:off x="0" y="389930"/>
            <a:ext cx="880998" cy="904801"/>
            <a:chOff x="0" y="0"/>
            <a:chExt cx="221364" cy="227345"/>
          </a:xfrm>
        </p:grpSpPr>
        <p:sp>
          <p:nvSpPr>
            <p:cNvPr id="25" name="Freeform 25"/>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26" name="TextBox 26"/>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01</a:t>
              </a:r>
            </a:p>
          </p:txBody>
        </p:sp>
      </p:grpSp>
      <p:sp>
        <p:nvSpPr>
          <p:cNvPr id="27" name="Freeform 27"/>
          <p:cNvSpPr/>
          <p:nvPr/>
        </p:nvSpPr>
        <p:spPr>
          <a:xfrm>
            <a:off x="14269041" y="1345548"/>
            <a:ext cx="1713281" cy="1773124"/>
          </a:xfrm>
          <a:custGeom>
            <a:avLst/>
            <a:gdLst/>
            <a:ahLst/>
            <a:cxnLst/>
            <a:rect l="l" t="t" r="r" b="b"/>
            <a:pathLst>
              <a:path w="1713281" h="1773124">
                <a:moveTo>
                  <a:pt x="0" y="0"/>
                </a:moveTo>
                <a:lnTo>
                  <a:pt x="1713281" y="0"/>
                </a:lnTo>
                <a:lnTo>
                  <a:pt x="1713281" y="1773124"/>
                </a:lnTo>
                <a:lnTo>
                  <a:pt x="0" y="1773124"/>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6696309" y="789695"/>
            <a:ext cx="5038491" cy="527452"/>
          </a:xfrm>
          <a:prstGeom prst="rect">
            <a:avLst/>
          </a:prstGeom>
        </p:spPr>
        <p:txBody>
          <a:bodyPr wrap="square" lIns="0" tIns="0" rIns="0" bIns="0" rtlCol="0" anchor="t">
            <a:spAutoFit/>
          </a:bodyPr>
          <a:lstStyle/>
          <a:p>
            <a:pPr algn="ctr">
              <a:lnSpc>
                <a:spcPts val="4537"/>
              </a:lnSpc>
              <a:spcBef>
                <a:spcPct val="0"/>
              </a:spcBef>
            </a:pPr>
            <a:r>
              <a:rPr lang="en-US" sz="3241" b="1" dirty="0">
                <a:solidFill>
                  <a:srgbClr val="000000"/>
                </a:solidFill>
                <a:latin typeface="Arial" panose="020B0604020202020204" pitchFamily="34" charset="0"/>
                <a:ea typeface="Canva Sans Bold"/>
                <a:cs typeface="Arial" panose="020B0604020202020204" pitchFamily="34" charset="0"/>
                <a:sym typeface="Canva Sans Bold"/>
              </a:rPr>
              <a:t>THỦ TỤC HÀNH CHÍNH</a:t>
            </a:r>
          </a:p>
        </p:txBody>
      </p:sp>
      <p:sp>
        <p:nvSpPr>
          <p:cNvPr id="29" name="TextBox 29"/>
          <p:cNvSpPr txBox="1"/>
          <p:nvPr/>
        </p:nvSpPr>
        <p:spPr>
          <a:xfrm>
            <a:off x="4357644" y="2145740"/>
            <a:ext cx="10186913" cy="923059"/>
          </a:xfrm>
          <a:prstGeom prst="rect">
            <a:avLst/>
          </a:prstGeom>
        </p:spPr>
        <p:txBody>
          <a:bodyPr lIns="0" tIns="0" rIns="0" bIns="0" rtlCol="0" anchor="t">
            <a:spAutoFit/>
          </a:bodyPr>
          <a:lstStyle/>
          <a:p>
            <a:pPr algn="ctr">
              <a:lnSpc>
                <a:spcPts val="3722"/>
              </a:lnSpc>
              <a:spcBef>
                <a:spcPct val="0"/>
              </a:spcBef>
            </a:pPr>
            <a:r>
              <a:rPr lang="en-US" sz="2659" dirty="0" err="1">
                <a:solidFill>
                  <a:srgbClr val="FFFFFF"/>
                </a:solidFill>
                <a:latin typeface="Arial" panose="020B0604020202020204" pitchFamily="34" charset="0"/>
                <a:ea typeface="Canva Sans"/>
                <a:cs typeface="Arial" panose="020B0604020202020204" pitchFamily="34" charset="0"/>
                <a:sym typeface="Canva Sans"/>
              </a:rPr>
              <a:t>Trước</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khi</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thực</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hiện</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rà</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soát</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thực</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hiện</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phân</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quyền</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phân</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cấp</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Bộ</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Tư</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pháp</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đang</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trực</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tiếp</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giải</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quyết</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a:solidFill>
                  <a:srgbClr val="F2FF00"/>
                </a:solidFill>
                <a:latin typeface="Arial" panose="020B0604020202020204" pitchFamily="34" charset="0"/>
                <a:ea typeface="Canva Sans"/>
                <a:cs typeface="Arial" panose="020B0604020202020204" pitchFamily="34" charset="0"/>
                <a:sym typeface="Canva Sans"/>
              </a:rPr>
              <a:t>64 </a:t>
            </a:r>
            <a:r>
              <a:rPr lang="en-US" sz="2659" dirty="0" err="1">
                <a:solidFill>
                  <a:srgbClr val="FFFFFF"/>
                </a:solidFill>
                <a:latin typeface="Arial" panose="020B0604020202020204" pitchFamily="34" charset="0"/>
                <a:ea typeface="Canva Sans"/>
                <a:cs typeface="Arial" panose="020B0604020202020204" pitchFamily="34" charset="0"/>
                <a:sym typeface="Canva Sans"/>
              </a:rPr>
              <a:t>thủ</a:t>
            </a:r>
            <a:r>
              <a:rPr lang="en-US" sz="2659" dirty="0">
                <a:solidFill>
                  <a:srgbClr val="FFFFFF"/>
                </a:solidFill>
                <a:latin typeface="Arial" panose="020B0604020202020204" pitchFamily="34" charset="0"/>
                <a:ea typeface="Canva Sans"/>
                <a:cs typeface="Arial" panose="020B0604020202020204" pitchFamily="34" charset="0"/>
                <a:sym typeface="Canva Sans"/>
              </a:rPr>
              <a:t> </a:t>
            </a:r>
            <a:r>
              <a:rPr lang="en-US" sz="2659" dirty="0" err="1">
                <a:solidFill>
                  <a:srgbClr val="FFFFFF"/>
                </a:solidFill>
                <a:latin typeface="Arial" panose="020B0604020202020204" pitchFamily="34" charset="0"/>
                <a:ea typeface="Canva Sans"/>
                <a:cs typeface="Arial" panose="020B0604020202020204" pitchFamily="34" charset="0"/>
                <a:sym typeface="Canva Sans"/>
              </a:rPr>
              <a:t>tục</a:t>
            </a:r>
            <a:endParaRPr lang="en-US" sz="2659" dirty="0">
              <a:solidFill>
                <a:srgbClr val="FFFFFF"/>
              </a:solidFill>
              <a:latin typeface="Arial" panose="020B0604020202020204" pitchFamily="34" charset="0"/>
              <a:ea typeface="Canva Sans"/>
              <a:cs typeface="Arial" panose="020B0604020202020204" pitchFamily="34" charset="0"/>
              <a:sym typeface="Canva Sans"/>
            </a:endParaRPr>
          </a:p>
        </p:txBody>
      </p:sp>
      <p:sp>
        <p:nvSpPr>
          <p:cNvPr id="30" name="Freeform 30"/>
          <p:cNvSpPr/>
          <p:nvPr/>
        </p:nvSpPr>
        <p:spPr>
          <a:xfrm rot="10523039" flipH="1" flipV="1">
            <a:off x="-1697684" y="6515113"/>
            <a:ext cx="14063641" cy="5378432"/>
          </a:xfrm>
          <a:custGeom>
            <a:avLst/>
            <a:gdLst/>
            <a:ahLst/>
            <a:cxnLst/>
            <a:rect l="l" t="t" r="r" b="b"/>
            <a:pathLst>
              <a:path w="14063641" h="5378432">
                <a:moveTo>
                  <a:pt x="14063641" y="5378433"/>
                </a:moveTo>
                <a:lnTo>
                  <a:pt x="0" y="5378433"/>
                </a:lnTo>
                <a:lnTo>
                  <a:pt x="0" y="0"/>
                </a:lnTo>
                <a:lnTo>
                  <a:pt x="14063641" y="0"/>
                </a:lnTo>
                <a:lnTo>
                  <a:pt x="14063641" y="5378433"/>
                </a:lnTo>
                <a:close/>
              </a:path>
            </a:pathLst>
          </a:custGeom>
          <a:blipFill>
            <a:blip r:embed="rId8">
              <a:extLst>
                <a:ext uri="{96DAC541-7B7A-43D3-8B79-37D633B846F1}">
                  <asvg:svgBlip xmlns:asvg="http://schemas.microsoft.com/office/drawing/2016/SVG/main" xmlns="" r:embed="rId9"/>
                </a:ext>
              </a:extLst>
            </a:blip>
            <a:stretch>
              <a:fillRect t="-79322" b="-82160"/>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sp>
        <p:nvSpPr>
          <p:cNvPr id="2" name="Freeform 2"/>
          <p:cNvSpPr/>
          <p:nvPr/>
        </p:nvSpPr>
        <p:spPr>
          <a:xfrm rot="8100000">
            <a:off x="5777215" y="8325796"/>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rot="-2700000">
            <a:off x="7495978" y="7887028"/>
            <a:ext cx="5776308" cy="3366163"/>
            <a:chOff x="0" y="0"/>
            <a:chExt cx="1721191" cy="1003030"/>
          </a:xfrm>
        </p:grpSpPr>
        <p:sp>
          <p:nvSpPr>
            <p:cNvPr id="4" name="Freeform 4"/>
            <p:cNvSpPr/>
            <p:nvPr/>
          </p:nvSpPr>
          <p:spPr>
            <a:xfrm>
              <a:off x="0" y="0"/>
              <a:ext cx="1721191" cy="1003030"/>
            </a:xfrm>
            <a:custGeom>
              <a:avLst/>
              <a:gdLst/>
              <a:ahLst/>
              <a:cxnLst/>
              <a:rect l="l" t="t" r="r" b="b"/>
              <a:pathLst>
                <a:path w="1721191" h="1003030">
                  <a:moveTo>
                    <a:pt x="0" y="0"/>
                  </a:moveTo>
                  <a:lnTo>
                    <a:pt x="1721191" y="0"/>
                  </a:lnTo>
                  <a:lnTo>
                    <a:pt x="1721191" y="1003030"/>
                  </a:lnTo>
                  <a:lnTo>
                    <a:pt x="0" y="1003030"/>
                  </a:lnTo>
                  <a:close/>
                </a:path>
              </a:pathLst>
            </a:custGeom>
            <a:solidFill>
              <a:srgbClr val="FF3D00"/>
            </a:solidFill>
          </p:spPr>
          <p:txBody>
            <a:bodyPr/>
            <a:lstStyle/>
            <a:p>
              <a:endParaRPr lang="en-US"/>
            </a:p>
          </p:txBody>
        </p:sp>
        <p:sp>
          <p:nvSpPr>
            <p:cNvPr id="5" name="TextBox 5"/>
            <p:cNvSpPr txBox="1"/>
            <p:nvPr/>
          </p:nvSpPr>
          <p:spPr>
            <a:xfrm>
              <a:off x="0" y="-38100"/>
              <a:ext cx="1721191" cy="104113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700000">
            <a:off x="3826817" y="519180"/>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rot="-8100000">
            <a:off x="6709221" y="-1849237"/>
            <a:ext cx="4725925" cy="3952619"/>
            <a:chOff x="0" y="0"/>
            <a:chExt cx="1408204" cy="1177779"/>
          </a:xfrm>
        </p:grpSpPr>
        <p:sp>
          <p:nvSpPr>
            <p:cNvPr id="8" name="Freeform 8"/>
            <p:cNvSpPr/>
            <p:nvPr/>
          </p:nvSpPr>
          <p:spPr>
            <a:xfrm>
              <a:off x="0" y="0"/>
              <a:ext cx="1408204" cy="1177779"/>
            </a:xfrm>
            <a:custGeom>
              <a:avLst/>
              <a:gdLst/>
              <a:ahLst/>
              <a:cxnLst/>
              <a:rect l="l" t="t" r="r" b="b"/>
              <a:pathLst>
                <a:path w="1408204" h="1177779">
                  <a:moveTo>
                    <a:pt x="0" y="0"/>
                  </a:moveTo>
                  <a:lnTo>
                    <a:pt x="1408204" y="0"/>
                  </a:lnTo>
                  <a:lnTo>
                    <a:pt x="1408204" y="1177779"/>
                  </a:lnTo>
                  <a:lnTo>
                    <a:pt x="0" y="1177779"/>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9" name="TextBox 9"/>
            <p:cNvSpPr txBox="1"/>
            <p:nvPr/>
          </p:nvSpPr>
          <p:spPr>
            <a:xfrm>
              <a:off x="0" y="-38100"/>
              <a:ext cx="1408204" cy="1215879"/>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2700000">
            <a:off x="9562903" y="-1975037"/>
            <a:ext cx="11641929" cy="11641929"/>
          </a:xfrm>
          <a:custGeom>
            <a:avLst/>
            <a:gdLst/>
            <a:ahLst/>
            <a:cxnLst/>
            <a:rect l="l" t="t" r="r" b="b"/>
            <a:pathLst>
              <a:path w="11641929" h="11641929">
                <a:moveTo>
                  <a:pt x="0" y="0"/>
                </a:moveTo>
                <a:lnTo>
                  <a:pt x="11641929" y="0"/>
                </a:lnTo>
                <a:lnTo>
                  <a:pt x="11641929" y="11641930"/>
                </a:lnTo>
                <a:lnTo>
                  <a:pt x="0" y="11641930"/>
                </a:lnTo>
                <a:lnTo>
                  <a:pt x="0" y="0"/>
                </a:lnTo>
                <a:close/>
              </a:path>
            </a:pathLst>
          </a:custGeom>
          <a:blipFill>
            <a:blip r:embed="rId3">
              <a:alphaModFix amt="58000"/>
            </a:blip>
            <a:stretch>
              <a:fillRect/>
            </a:stretch>
          </a:blipFill>
        </p:spPr>
        <p:txBody>
          <a:bodyPr/>
          <a:lstStyle/>
          <a:p>
            <a:endParaRPr lang="en-US"/>
          </a:p>
        </p:txBody>
      </p:sp>
      <p:grpSp>
        <p:nvGrpSpPr>
          <p:cNvPr id="11" name="Group 11"/>
          <p:cNvGrpSpPr/>
          <p:nvPr/>
        </p:nvGrpSpPr>
        <p:grpSpPr>
          <a:xfrm rot="-2700000">
            <a:off x="9894321" y="-1643619"/>
            <a:ext cx="10863149" cy="10863149"/>
            <a:chOff x="0" y="0"/>
            <a:chExt cx="2041549" cy="2041549"/>
          </a:xfrm>
        </p:grpSpPr>
        <p:sp>
          <p:nvSpPr>
            <p:cNvPr id="12" name="Freeform 12"/>
            <p:cNvSpPr/>
            <p:nvPr/>
          </p:nvSpPr>
          <p:spPr>
            <a:xfrm>
              <a:off x="0" y="0"/>
              <a:ext cx="2041549" cy="2041549"/>
            </a:xfrm>
            <a:custGeom>
              <a:avLst/>
              <a:gdLst/>
              <a:ahLst/>
              <a:cxnLst/>
              <a:rect l="l" t="t" r="r" b="b"/>
              <a:pathLst>
                <a:path w="2041549" h="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txBody>
            <a:bodyPr/>
            <a:lstStyle/>
            <a:p>
              <a:endParaRPr lang="en-US"/>
            </a:p>
          </p:txBody>
        </p:sp>
        <p:sp>
          <p:nvSpPr>
            <p:cNvPr id="13" name="TextBox 13"/>
            <p:cNvSpPr txBox="1"/>
            <p:nvPr/>
          </p:nvSpPr>
          <p:spPr>
            <a:xfrm>
              <a:off x="0" y="-38100"/>
              <a:ext cx="2041549" cy="2079649"/>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8624254" y="-2913686"/>
            <a:ext cx="13403282" cy="13403282"/>
            <a:chOff x="0" y="0"/>
            <a:chExt cx="812800" cy="812800"/>
          </a:xfrm>
        </p:grpSpPr>
        <p:sp>
          <p:nvSpPr>
            <p:cNvPr id="15" name="Freeform 15"/>
            <p:cNvSpPr/>
            <p:nvPr/>
          </p:nvSpPr>
          <p:spPr>
            <a:xfrm>
              <a:off x="14834" y="14834"/>
              <a:ext cx="783132" cy="783132"/>
            </a:xfrm>
            <a:custGeom>
              <a:avLst/>
              <a:gdLst/>
              <a:ahLst/>
              <a:cxnLst/>
              <a:rect l="l" t="t" r="r" b="b"/>
              <a:pathLst>
                <a:path w="783132" h="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4"/>
              <a:stretch>
                <a:fillRect l="-24487" r="-24487"/>
              </a:stretch>
            </a:blipFill>
          </p:spPr>
          <p:txBody>
            <a:bodyPr/>
            <a:lstStyle/>
            <a:p>
              <a:endParaRPr lang="en-US"/>
            </a:p>
          </p:txBody>
        </p:sp>
      </p:grpSp>
      <p:sp>
        <p:nvSpPr>
          <p:cNvPr id="16" name="Freeform 16"/>
          <p:cNvSpPr/>
          <p:nvPr/>
        </p:nvSpPr>
        <p:spPr>
          <a:xfrm rot="8100000">
            <a:off x="7965362" y="10637768"/>
            <a:ext cx="5636927" cy="605970"/>
          </a:xfrm>
          <a:custGeom>
            <a:avLst/>
            <a:gdLst/>
            <a:ahLst/>
            <a:cxnLst/>
            <a:rect l="l" t="t" r="r" b="b"/>
            <a:pathLst>
              <a:path w="5636927" h="605970">
                <a:moveTo>
                  <a:pt x="0" y="0"/>
                </a:moveTo>
                <a:lnTo>
                  <a:pt x="5636927" y="0"/>
                </a:lnTo>
                <a:lnTo>
                  <a:pt x="5636927" y="605969"/>
                </a:lnTo>
                <a:lnTo>
                  <a:pt x="0" y="605969"/>
                </a:lnTo>
                <a:lnTo>
                  <a:pt x="0" y="0"/>
                </a:lnTo>
                <a:close/>
              </a:path>
            </a:pathLst>
          </a:custGeom>
          <a:blipFill>
            <a:blip r:embed="rId2"/>
            <a:stretch>
              <a:fillRect/>
            </a:stretch>
          </a:blipFill>
        </p:spPr>
        <p:txBody>
          <a:bodyPr/>
          <a:lstStyle/>
          <a:p>
            <a:endParaRPr lang="en-US"/>
          </a:p>
        </p:txBody>
      </p:sp>
      <p:grpSp>
        <p:nvGrpSpPr>
          <p:cNvPr id="17" name="Group 17"/>
          <p:cNvGrpSpPr/>
          <p:nvPr/>
        </p:nvGrpSpPr>
        <p:grpSpPr>
          <a:xfrm rot="-2700000">
            <a:off x="10719628" y="6615897"/>
            <a:ext cx="10211745" cy="2440924"/>
            <a:chOff x="0" y="0"/>
            <a:chExt cx="3042837" cy="727333"/>
          </a:xfrm>
        </p:grpSpPr>
        <p:sp>
          <p:nvSpPr>
            <p:cNvPr id="18" name="Freeform 18"/>
            <p:cNvSpPr/>
            <p:nvPr/>
          </p:nvSpPr>
          <p:spPr>
            <a:xfrm>
              <a:off x="0" y="0"/>
              <a:ext cx="3042837" cy="727333"/>
            </a:xfrm>
            <a:custGeom>
              <a:avLst/>
              <a:gdLst/>
              <a:ahLst/>
              <a:cxnLst/>
              <a:rect l="l" t="t" r="r" b="b"/>
              <a:pathLst>
                <a:path w="3042837" h="727333">
                  <a:moveTo>
                    <a:pt x="0" y="0"/>
                  </a:moveTo>
                  <a:lnTo>
                    <a:pt x="3042837" y="0"/>
                  </a:lnTo>
                  <a:lnTo>
                    <a:pt x="3042837" y="727333"/>
                  </a:lnTo>
                  <a:lnTo>
                    <a:pt x="0" y="727333"/>
                  </a:lnTo>
                  <a:close/>
                </a:path>
              </a:pathLst>
            </a:custGeom>
            <a:gradFill rotWithShape="1">
              <a:gsLst>
                <a:gs pos="0">
                  <a:srgbClr val="FF3131">
                    <a:alpha val="100000"/>
                  </a:srgbClr>
                </a:gs>
                <a:gs pos="100000">
                  <a:srgbClr val="FF914D">
                    <a:alpha val="100000"/>
                  </a:srgbClr>
                </a:gs>
              </a:gsLst>
              <a:lin ang="0"/>
            </a:gradFill>
          </p:spPr>
          <p:txBody>
            <a:bodyPr/>
            <a:lstStyle/>
            <a:p>
              <a:endParaRPr lang="en-US"/>
            </a:p>
          </p:txBody>
        </p:sp>
        <p:sp>
          <p:nvSpPr>
            <p:cNvPr id="19" name="TextBox 19"/>
            <p:cNvSpPr txBox="1"/>
            <p:nvPr/>
          </p:nvSpPr>
          <p:spPr>
            <a:xfrm>
              <a:off x="0" y="-38100"/>
              <a:ext cx="3042837" cy="765433"/>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rot="8100000">
            <a:off x="13721104" y="8138017"/>
            <a:ext cx="5636927" cy="605970"/>
          </a:xfrm>
          <a:custGeom>
            <a:avLst/>
            <a:gdLst/>
            <a:ahLst/>
            <a:cxnLst/>
            <a:rect l="l" t="t" r="r" b="b"/>
            <a:pathLst>
              <a:path w="5636927" h="605970">
                <a:moveTo>
                  <a:pt x="0" y="0"/>
                </a:moveTo>
                <a:lnTo>
                  <a:pt x="5636926" y="0"/>
                </a:lnTo>
                <a:lnTo>
                  <a:pt x="5636926" y="605970"/>
                </a:lnTo>
                <a:lnTo>
                  <a:pt x="0" y="605970"/>
                </a:lnTo>
                <a:lnTo>
                  <a:pt x="0" y="0"/>
                </a:lnTo>
                <a:close/>
              </a:path>
            </a:pathLst>
          </a:custGeom>
          <a:blipFill>
            <a:blip r:embed="rId2"/>
            <a:stretch>
              <a:fillRect/>
            </a:stretch>
          </a:blipFill>
        </p:spPr>
        <p:txBody>
          <a:bodyPr/>
          <a:lstStyle/>
          <a:p>
            <a:endParaRPr lang="en-US"/>
          </a:p>
        </p:txBody>
      </p:sp>
      <p:grpSp>
        <p:nvGrpSpPr>
          <p:cNvPr id="21" name="Group 21"/>
          <p:cNvGrpSpPr/>
          <p:nvPr/>
        </p:nvGrpSpPr>
        <p:grpSpPr>
          <a:xfrm rot="-2700000">
            <a:off x="14773604" y="8138004"/>
            <a:ext cx="5641848" cy="2550578"/>
            <a:chOff x="0" y="0"/>
            <a:chExt cx="1681125" cy="760006"/>
          </a:xfrm>
        </p:grpSpPr>
        <p:sp>
          <p:nvSpPr>
            <p:cNvPr id="22" name="Freeform 22"/>
            <p:cNvSpPr/>
            <p:nvPr/>
          </p:nvSpPr>
          <p:spPr>
            <a:xfrm>
              <a:off x="0" y="0"/>
              <a:ext cx="1681125" cy="760006"/>
            </a:xfrm>
            <a:custGeom>
              <a:avLst/>
              <a:gdLst/>
              <a:ahLst/>
              <a:cxnLst/>
              <a:rect l="l" t="t" r="r" b="b"/>
              <a:pathLst>
                <a:path w="1681125" h="760006">
                  <a:moveTo>
                    <a:pt x="0" y="0"/>
                  </a:moveTo>
                  <a:lnTo>
                    <a:pt x="1681125" y="0"/>
                  </a:lnTo>
                  <a:lnTo>
                    <a:pt x="1681125" y="760006"/>
                  </a:lnTo>
                  <a:lnTo>
                    <a:pt x="0" y="760006"/>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23" name="TextBox 23"/>
            <p:cNvSpPr txBox="1"/>
            <p:nvPr/>
          </p:nvSpPr>
          <p:spPr>
            <a:xfrm>
              <a:off x="0" y="-38100"/>
              <a:ext cx="1681125" cy="798106"/>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3385941" y="2258919"/>
            <a:ext cx="2122581" cy="2122581"/>
          </a:xfrm>
          <a:custGeom>
            <a:avLst/>
            <a:gdLst/>
            <a:ahLst/>
            <a:cxnLst/>
            <a:rect l="l" t="t" r="r" b="b"/>
            <a:pathLst>
              <a:path w="2122581" h="2122581">
                <a:moveTo>
                  <a:pt x="0" y="0"/>
                </a:moveTo>
                <a:lnTo>
                  <a:pt x="2122581" y="0"/>
                </a:lnTo>
                <a:lnTo>
                  <a:pt x="2122581" y="2122581"/>
                </a:lnTo>
                <a:lnTo>
                  <a:pt x="0" y="2122581"/>
                </a:lnTo>
                <a:lnTo>
                  <a:pt x="0" y="0"/>
                </a:lnTo>
                <a:close/>
              </a:path>
            </a:pathLst>
          </a:custGeom>
          <a:blipFill>
            <a:blip r:embed="rId5"/>
            <a:stretch>
              <a:fillRect/>
            </a:stretch>
          </a:blipFill>
        </p:spPr>
        <p:txBody>
          <a:bodyPr/>
          <a:lstStyle/>
          <a:p>
            <a:endParaRPr lang="en-US"/>
          </a:p>
        </p:txBody>
      </p:sp>
      <p:sp>
        <p:nvSpPr>
          <p:cNvPr id="25" name="TextBox 25"/>
          <p:cNvSpPr txBox="1"/>
          <p:nvPr/>
        </p:nvSpPr>
        <p:spPr>
          <a:xfrm>
            <a:off x="349590" y="6421583"/>
            <a:ext cx="9973615" cy="2967992"/>
          </a:xfrm>
          <a:prstGeom prst="rect">
            <a:avLst/>
          </a:prstGeom>
        </p:spPr>
        <p:txBody>
          <a:bodyPr wrap="square" lIns="0" tIns="0" rIns="0" bIns="0" rtlCol="0" anchor="t">
            <a:spAutoFit/>
          </a:bodyPr>
          <a:lstStyle/>
          <a:p>
            <a:pPr algn="just">
              <a:lnSpc>
                <a:spcPts val="4725"/>
              </a:lnSpc>
            </a:pPr>
            <a:r>
              <a:rPr lang="en-US" sz="3375" b="1" dirty="0">
                <a:solidFill>
                  <a:srgbClr val="FFFFFF"/>
                </a:solidFill>
                <a:latin typeface="Arial Unicode Bold" panose="020B0600070205080204" pitchFamily="34" charset="-128"/>
                <a:ea typeface="Arial Unicode Bold" panose="020B0600070205080204" pitchFamily="34" charset="-128"/>
                <a:cs typeface="Arial Unicode Bold" panose="020B0600070205080204" pitchFamily="34" charset="-128"/>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B0909"/>
        </a:solidFill>
        <a:effectLst/>
      </p:bgPr>
    </p:bg>
    <p:spTree>
      <p:nvGrpSpPr>
        <p:cNvPr id="1" name=""/>
        <p:cNvGrpSpPr/>
        <p:nvPr/>
      </p:nvGrpSpPr>
      <p:grpSpPr>
        <a:xfrm>
          <a:off x="0" y="0"/>
          <a:ext cx="0" cy="0"/>
          <a:chOff x="0" y="0"/>
          <a:chExt cx="0" cy="0"/>
        </a:xfrm>
      </p:grpSpPr>
      <p:grpSp>
        <p:nvGrpSpPr>
          <p:cNvPr id="2" name="Group 2"/>
          <p:cNvGrpSpPr/>
          <p:nvPr/>
        </p:nvGrpSpPr>
        <p:grpSpPr>
          <a:xfrm>
            <a:off x="440499" y="389930"/>
            <a:ext cx="12999530" cy="822152"/>
            <a:chOff x="0" y="0"/>
            <a:chExt cx="6488568" cy="410368"/>
          </a:xfrm>
        </p:grpSpPr>
        <p:sp>
          <p:nvSpPr>
            <p:cNvPr id="3" name="Freeform 3"/>
            <p:cNvSpPr/>
            <p:nvPr/>
          </p:nvSpPr>
          <p:spPr>
            <a:xfrm>
              <a:off x="0" y="0"/>
              <a:ext cx="6488568" cy="410368"/>
            </a:xfrm>
            <a:custGeom>
              <a:avLst/>
              <a:gdLst/>
              <a:ahLst/>
              <a:cxnLst/>
              <a:rect l="l" t="t" r="r" b="b"/>
              <a:pathLst>
                <a:path w="6488568" h="410368">
                  <a:moveTo>
                    <a:pt x="0" y="0"/>
                  </a:moveTo>
                  <a:lnTo>
                    <a:pt x="6285368" y="0"/>
                  </a:lnTo>
                  <a:lnTo>
                    <a:pt x="6488568" y="205184"/>
                  </a:lnTo>
                  <a:lnTo>
                    <a:pt x="6285368" y="410368"/>
                  </a:lnTo>
                  <a:lnTo>
                    <a:pt x="0" y="410368"/>
                  </a:lnTo>
                  <a:lnTo>
                    <a:pt x="203200" y="205184"/>
                  </a:lnTo>
                  <a:lnTo>
                    <a:pt x="0" y="0"/>
                  </a:lnTo>
                  <a:close/>
                </a:path>
              </a:pathLst>
            </a:custGeom>
            <a:solidFill>
              <a:srgbClr val="FEE134"/>
            </a:solidFill>
          </p:spPr>
          <p:txBody>
            <a:bodyPr/>
            <a:lstStyle/>
            <a:p>
              <a:endParaRPr lang="en-US"/>
            </a:p>
          </p:txBody>
        </p:sp>
        <p:sp>
          <p:nvSpPr>
            <p:cNvPr id="4" name="TextBox 4"/>
            <p:cNvSpPr txBox="1"/>
            <p:nvPr/>
          </p:nvSpPr>
          <p:spPr>
            <a:xfrm>
              <a:off x="177800" y="-47625"/>
              <a:ext cx="6234568" cy="457993"/>
            </a:xfrm>
            <a:prstGeom prst="rect">
              <a:avLst/>
            </a:prstGeom>
          </p:spPr>
          <p:txBody>
            <a:bodyPr lIns="50800" tIns="50800" rIns="50800" bIns="50800" rtlCol="0" anchor="ctr"/>
            <a:lstStyle/>
            <a:p>
              <a:pPr algn="ctr">
                <a:lnSpc>
                  <a:spcPts val="2800"/>
                </a:lnSpc>
              </a:pPr>
              <a:r>
                <a:rPr lang="en-US" sz="2000" b="1" spc="64">
                  <a:solidFill>
                    <a:srgbClr val="2B2A2A"/>
                  </a:solidFill>
                  <a:latin typeface="Arial" panose="020B0604020202020204" pitchFamily="34" charset="0"/>
                  <a:ea typeface="Canva Sans Bold"/>
                  <a:cs typeface="Arial" panose="020B0604020202020204" pitchFamily="34" charset="0"/>
                  <a:sym typeface="Canva Sans Bold"/>
                </a:rPr>
                <a:t>Về phân định thẩm quyền trong lĩnh vực hành chính tư pháp, bổ trợ tư pháp, phổ biến giáo dục pháp luật, trợ giúp pháp lý, hòa giải ở cơ sở, thừa phát lại và bồi thường nhà nước </a:t>
              </a:r>
            </a:p>
          </p:txBody>
        </p:sp>
      </p:grpSp>
      <p:grpSp>
        <p:nvGrpSpPr>
          <p:cNvPr id="5" name="Group 5"/>
          <p:cNvGrpSpPr/>
          <p:nvPr/>
        </p:nvGrpSpPr>
        <p:grpSpPr>
          <a:xfrm>
            <a:off x="0" y="389930"/>
            <a:ext cx="880998" cy="904801"/>
            <a:chOff x="0" y="0"/>
            <a:chExt cx="221364" cy="227345"/>
          </a:xfrm>
        </p:grpSpPr>
        <p:sp>
          <p:nvSpPr>
            <p:cNvPr id="6" name="Freeform 6"/>
            <p:cNvSpPr/>
            <p:nvPr/>
          </p:nvSpPr>
          <p:spPr>
            <a:xfrm>
              <a:off x="0" y="0"/>
              <a:ext cx="221364" cy="227345"/>
            </a:xfrm>
            <a:custGeom>
              <a:avLst/>
              <a:gdLst/>
              <a:ahLst/>
              <a:cxnLst/>
              <a:rect l="l" t="t" r="r" b="b"/>
              <a:pathLst>
                <a:path w="221364" h="227345">
                  <a:moveTo>
                    <a:pt x="110682" y="0"/>
                  </a:moveTo>
                  <a:lnTo>
                    <a:pt x="110682" y="0"/>
                  </a:lnTo>
                  <a:cubicBezTo>
                    <a:pt x="171810" y="0"/>
                    <a:pt x="221364" y="49554"/>
                    <a:pt x="221364" y="110682"/>
                  </a:cubicBezTo>
                  <a:lnTo>
                    <a:pt x="221364" y="116663"/>
                  </a:lnTo>
                  <a:cubicBezTo>
                    <a:pt x="221364" y="177791"/>
                    <a:pt x="171810" y="227345"/>
                    <a:pt x="110682" y="227345"/>
                  </a:cubicBezTo>
                  <a:lnTo>
                    <a:pt x="110682" y="227345"/>
                  </a:lnTo>
                  <a:cubicBezTo>
                    <a:pt x="49554" y="227345"/>
                    <a:pt x="0" y="177791"/>
                    <a:pt x="0" y="116663"/>
                  </a:cubicBezTo>
                  <a:lnTo>
                    <a:pt x="0" y="110682"/>
                  </a:lnTo>
                  <a:cubicBezTo>
                    <a:pt x="0" y="49554"/>
                    <a:pt x="49554" y="0"/>
                    <a:pt x="110682" y="0"/>
                  </a:cubicBezTo>
                  <a:close/>
                </a:path>
              </a:pathLst>
            </a:custGeom>
            <a:solidFill>
              <a:srgbClr val="FFD83A"/>
            </a:solidFill>
            <a:ln w="57150" cap="rnd">
              <a:solidFill>
                <a:srgbClr val="000000"/>
              </a:solidFill>
              <a:prstDash val="solid"/>
              <a:round/>
            </a:ln>
          </p:spPr>
          <p:txBody>
            <a:bodyPr/>
            <a:lstStyle/>
            <a:p>
              <a:endParaRPr lang="en-US"/>
            </a:p>
          </p:txBody>
        </p:sp>
        <p:sp>
          <p:nvSpPr>
            <p:cNvPr id="7" name="TextBox 7"/>
            <p:cNvSpPr txBox="1"/>
            <p:nvPr/>
          </p:nvSpPr>
          <p:spPr>
            <a:xfrm>
              <a:off x="0" y="-66675"/>
              <a:ext cx="221364" cy="294020"/>
            </a:xfrm>
            <a:prstGeom prst="rect">
              <a:avLst/>
            </a:prstGeom>
          </p:spPr>
          <p:txBody>
            <a:bodyPr lIns="50800" tIns="50800" rIns="50800" bIns="50800" rtlCol="0" anchor="ctr"/>
            <a:lstStyle/>
            <a:p>
              <a:pPr algn="ctr">
                <a:lnSpc>
                  <a:spcPts val="5039"/>
                </a:lnSpc>
              </a:pPr>
              <a:r>
                <a:rPr lang="en-US" sz="3599">
                  <a:solidFill>
                    <a:srgbClr val="6B0909"/>
                  </a:solidFill>
                  <a:latin typeface="Arial" panose="020B0604020202020204" pitchFamily="34" charset="0"/>
                  <a:ea typeface="Canva Sans"/>
                  <a:cs typeface="Arial" panose="020B0604020202020204" pitchFamily="34" charset="0"/>
                  <a:sym typeface="Canva Sans"/>
                </a:rPr>
                <a:t>02</a:t>
              </a:r>
            </a:p>
          </p:txBody>
        </p:sp>
      </p:grpSp>
      <p:sp>
        <p:nvSpPr>
          <p:cNvPr id="8" name="Freeform 8"/>
          <p:cNvSpPr/>
          <p:nvPr/>
        </p:nvSpPr>
        <p:spPr>
          <a:xfrm>
            <a:off x="-828379" y="1508521"/>
            <a:ext cx="19944759" cy="4352229"/>
          </a:xfrm>
          <a:custGeom>
            <a:avLst/>
            <a:gdLst/>
            <a:ahLst/>
            <a:cxnLst/>
            <a:rect l="l" t="t" r="r" b="b"/>
            <a:pathLst>
              <a:path w="19944759" h="4352229">
                <a:moveTo>
                  <a:pt x="0" y="0"/>
                </a:moveTo>
                <a:lnTo>
                  <a:pt x="19944758" y="0"/>
                </a:lnTo>
                <a:lnTo>
                  <a:pt x="19944758" y="4352228"/>
                </a:lnTo>
                <a:lnTo>
                  <a:pt x="0" y="4352228"/>
                </a:lnTo>
                <a:lnTo>
                  <a:pt x="0" y="0"/>
                </a:lnTo>
                <a:close/>
              </a:path>
            </a:pathLst>
          </a:custGeom>
          <a:blipFill>
            <a:blip r:embed="rId2"/>
            <a:stretch>
              <a:fillRect l="-92" t="-1029" b="-1029"/>
            </a:stretch>
          </a:blipFill>
        </p:spPr>
        <p:txBody>
          <a:bodyPr/>
          <a:lstStyle/>
          <a:p>
            <a:endParaRPr lang="en-US"/>
          </a:p>
        </p:txBody>
      </p:sp>
      <p:sp>
        <p:nvSpPr>
          <p:cNvPr id="9" name="Freeform 9"/>
          <p:cNvSpPr/>
          <p:nvPr/>
        </p:nvSpPr>
        <p:spPr>
          <a:xfrm>
            <a:off x="1481408" y="3547935"/>
            <a:ext cx="7320287" cy="4949251"/>
          </a:xfrm>
          <a:custGeom>
            <a:avLst/>
            <a:gdLst/>
            <a:ahLst/>
            <a:cxnLst/>
            <a:rect l="l" t="t" r="r" b="b"/>
            <a:pathLst>
              <a:path w="7320287" h="4949251">
                <a:moveTo>
                  <a:pt x="0" y="0"/>
                </a:moveTo>
                <a:lnTo>
                  <a:pt x="7320287" y="0"/>
                </a:lnTo>
                <a:lnTo>
                  <a:pt x="7320287" y="4949250"/>
                </a:lnTo>
                <a:lnTo>
                  <a:pt x="0" y="4949250"/>
                </a:lnTo>
                <a:lnTo>
                  <a:pt x="0" y="0"/>
                </a:lnTo>
                <a:close/>
              </a:path>
            </a:pathLst>
          </a:custGeom>
          <a:blipFill>
            <a:blip r:embed="rId3"/>
            <a:stretch>
              <a:fillRect l="-2571" r="-2571" b="-76721"/>
            </a:stretch>
          </a:blipFill>
        </p:spPr>
        <p:txBody>
          <a:bodyPr/>
          <a:lstStyle/>
          <a:p>
            <a:endParaRPr lang="en-US"/>
          </a:p>
        </p:txBody>
      </p:sp>
      <p:sp>
        <p:nvSpPr>
          <p:cNvPr id="10" name="AutoShape 10"/>
          <p:cNvSpPr/>
          <p:nvPr/>
        </p:nvSpPr>
        <p:spPr>
          <a:xfrm>
            <a:off x="4736853" y="4689843"/>
            <a:ext cx="9744085"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11" name="AutoShape 11"/>
          <p:cNvSpPr/>
          <p:nvPr/>
        </p:nvSpPr>
        <p:spPr>
          <a:xfrm>
            <a:off x="5552014" y="6255113"/>
            <a:ext cx="8928964"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12" name="TextBox 12"/>
          <p:cNvSpPr txBox="1"/>
          <p:nvPr/>
        </p:nvSpPr>
        <p:spPr>
          <a:xfrm>
            <a:off x="7210422" y="5222795"/>
            <a:ext cx="6076544" cy="432690"/>
          </a:xfrm>
          <a:prstGeom prst="rect">
            <a:avLst/>
          </a:prstGeom>
        </p:spPr>
        <p:txBody>
          <a:bodyPr lIns="0" tIns="0" rIns="0" bIns="0" rtlCol="0" anchor="t">
            <a:spAutoFit/>
          </a:bodyPr>
          <a:lstStyle/>
          <a:p>
            <a:pPr algn="ctr">
              <a:lnSpc>
                <a:spcPts val="3592"/>
              </a:lnSpc>
              <a:spcBef>
                <a:spcPct val="0"/>
              </a:spcBef>
            </a:pPr>
            <a:r>
              <a:rPr lang="en-US" sz="2566">
                <a:solidFill>
                  <a:srgbClr val="F2FF00"/>
                </a:solidFill>
                <a:latin typeface="Arial" panose="020B0604020202020204" pitchFamily="34" charset="0"/>
                <a:ea typeface="Canva Sans"/>
                <a:cs typeface="Arial" panose="020B0604020202020204" pitchFamily="34" charset="0"/>
                <a:sym typeface="Canva Sans"/>
              </a:rPr>
              <a:t>29 nhiệm vụ chuyển từ huyện xuống xã</a:t>
            </a:r>
          </a:p>
        </p:txBody>
      </p:sp>
      <p:sp>
        <p:nvSpPr>
          <p:cNvPr id="13" name="AutoShape 13"/>
          <p:cNvSpPr/>
          <p:nvPr/>
        </p:nvSpPr>
        <p:spPr>
          <a:xfrm>
            <a:off x="4820564" y="8107859"/>
            <a:ext cx="8619504"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14" name="TextBox 14"/>
          <p:cNvSpPr txBox="1"/>
          <p:nvPr/>
        </p:nvSpPr>
        <p:spPr>
          <a:xfrm>
            <a:off x="7409829" y="6535531"/>
            <a:ext cx="7038978" cy="1344471"/>
          </a:xfrm>
          <a:prstGeom prst="rect">
            <a:avLst/>
          </a:prstGeom>
        </p:spPr>
        <p:txBody>
          <a:bodyPr wrap="square" lIns="0" tIns="0" rIns="0" bIns="0" rtlCol="0" anchor="t">
            <a:spAutoFit/>
          </a:bodyPr>
          <a:lstStyle/>
          <a:p>
            <a:pPr algn="l">
              <a:lnSpc>
                <a:spcPts val="3592"/>
              </a:lnSpc>
              <a:spcBef>
                <a:spcPct val="0"/>
              </a:spcBef>
            </a:pPr>
            <a:r>
              <a:rPr lang="en-US" sz="2566" dirty="0">
                <a:solidFill>
                  <a:srgbClr val="F2FF00"/>
                </a:solidFill>
                <a:latin typeface="Arial" panose="020B0604020202020204" pitchFamily="34" charset="0"/>
                <a:ea typeface="Canva Sans"/>
                <a:cs typeface="Arial" panose="020B0604020202020204" pitchFamily="34" charset="0"/>
                <a:sym typeface="Canva Sans"/>
              </a:rPr>
              <a:t>04 </a:t>
            </a:r>
            <a:r>
              <a:rPr lang="en-US" sz="2566" dirty="0" err="1">
                <a:solidFill>
                  <a:srgbClr val="F2FF00"/>
                </a:solidFill>
                <a:latin typeface="Arial" panose="020B0604020202020204" pitchFamily="34" charset="0"/>
                <a:ea typeface="Canva Sans"/>
                <a:cs typeface="Arial" panose="020B0604020202020204" pitchFamily="34" charset="0"/>
                <a:sym typeface="Canva Sans"/>
              </a:rPr>
              <a:t>nhiệm</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vụ</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không</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bị</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tác</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động</a:t>
            </a:r>
            <a:r>
              <a:rPr lang="en-US" sz="2566" dirty="0">
                <a:solidFill>
                  <a:srgbClr val="F2FF00"/>
                </a:solidFill>
                <a:latin typeface="Arial" panose="020B0604020202020204" pitchFamily="34" charset="0"/>
                <a:ea typeface="Canva Sans"/>
                <a:cs typeface="Arial" panose="020B0604020202020204" pitchFamily="34" charset="0"/>
                <a:sym typeface="Canva Sans"/>
              </a:rPr>
              <a:t> do </a:t>
            </a:r>
            <a:r>
              <a:rPr lang="en-US" sz="2566" dirty="0" err="1">
                <a:solidFill>
                  <a:srgbClr val="F2FF00"/>
                </a:solidFill>
                <a:latin typeface="Arial" panose="020B0604020202020204" pitchFamily="34" charset="0"/>
                <a:ea typeface="Canva Sans"/>
                <a:cs typeface="Arial" panose="020B0604020202020204" pitchFamily="34" charset="0"/>
                <a:sym typeface="Canva Sans"/>
              </a:rPr>
              <a:t>sắp</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xếp</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tổ</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chức</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bộ</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máy</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khi</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tổ</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chức</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chính</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quyền</a:t>
            </a:r>
            <a:r>
              <a:rPr lang="en-US" sz="2566" dirty="0">
                <a:solidFill>
                  <a:srgbClr val="F2FF00"/>
                </a:solidFill>
                <a:latin typeface="Arial" panose="020B0604020202020204" pitchFamily="34" charset="0"/>
                <a:ea typeface="Canva Sans"/>
                <a:cs typeface="Arial" panose="020B0604020202020204" pitchFamily="34" charset="0"/>
                <a:sym typeface="Canva Sans"/>
              </a:rPr>
              <a:t> 02 </a:t>
            </a:r>
            <a:r>
              <a:rPr lang="en-US" sz="2566" dirty="0" err="1">
                <a:solidFill>
                  <a:srgbClr val="F2FF00"/>
                </a:solidFill>
                <a:latin typeface="Arial" panose="020B0604020202020204" pitchFamily="34" charset="0"/>
                <a:ea typeface="Canva Sans"/>
                <a:cs typeface="Arial" panose="020B0604020202020204" pitchFamily="34" charset="0"/>
                <a:sym typeface="Canva Sans"/>
              </a:rPr>
              <a:t>cấp</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nhiệm</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vụ</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sẽ</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tự</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kết</a:t>
            </a:r>
            <a:r>
              <a:rPr lang="en-US" sz="2566" dirty="0">
                <a:solidFill>
                  <a:srgbClr val="F2FF00"/>
                </a:solidFill>
                <a:latin typeface="Arial" panose="020B0604020202020204" pitchFamily="34" charset="0"/>
                <a:ea typeface="Canva Sans"/>
                <a:cs typeface="Arial" panose="020B0604020202020204" pitchFamily="34" charset="0"/>
                <a:sym typeface="Canva Sans"/>
              </a:rPr>
              <a:t> </a:t>
            </a:r>
            <a:r>
              <a:rPr lang="en-US" sz="2566" dirty="0" err="1">
                <a:solidFill>
                  <a:srgbClr val="F2FF00"/>
                </a:solidFill>
                <a:latin typeface="Arial" panose="020B0604020202020204" pitchFamily="34" charset="0"/>
                <a:ea typeface="Canva Sans"/>
                <a:cs typeface="Arial" panose="020B0604020202020204" pitchFamily="34" charset="0"/>
                <a:sym typeface="Canva Sans"/>
              </a:rPr>
              <a:t>thúc</a:t>
            </a:r>
            <a:r>
              <a:rPr lang="en-US" sz="2566" dirty="0">
                <a:solidFill>
                  <a:srgbClr val="F2FF00"/>
                </a:solidFill>
                <a:latin typeface="Arial" panose="020B0604020202020204" pitchFamily="34" charset="0"/>
                <a:ea typeface="Canva Sans"/>
                <a:cs typeface="Arial" panose="020B0604020202020204" pitchFamily="34" charset="0"/>
                <a:sym typeface="Canva Sans"/>
              </a:rPr>
              <a:t>”)</a:t>
            </a:r>
          </a:p>
        </p:txBody>
      </p:sp>
      <p:sp>
        <p:nvSpPr>
          <p:cNvPr id="16" name="Freeform 16"/>
          <p:cNvSpPr/>
          <p:nvPr/>
        </p:nvSpPr>
        <p:spPr>
          <a:xfrm>
            <a:off x="14873564" y="4211560"/>
            <a:ext cx="2978713" cy="2854149"/>
          </a:xfrm>
          <a:custGeom>
            <a:avLst/>
            <a:gdLst/>
            <a:ahLst/>
            <a:cxnLst/>
            <a:rect l="l" t="t" r="r" b="b"/>
            <a:pathLst>
              <a:path w="2978713" h="2854149">
                <a:moveTo>
                  <a:pt x="0" y="0"/>
                </a:moveTo>
                <a:lnTo>
                  <a:pt x="2978713" y="0"/>
                </a:lnTo>
                <a:lnTo>
                  <a:pt x="2978713" y="2854149"/>
                </a:lnTo>
                <a:lnTo>
                  <a:pt x="0" y="28541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7"/>
          <p:cNvSpPr txBox="1"/>
          <p:nvPr/>
        </p:nvSpPr>
        <p:spPr>
          <a:xfrm>
            <a:off x="3289197" y="1824441"/>
            <a:ext cx="12347575" cy="1056743"/>
          </a:xfrm>
          <a:prstGeom prst="rect">
            <a:avLst/>
          </a:prstGeom>
        </p:spPr>
        <p:txBody>
          <a:bodyPr lIns="0" tIns="0" rIns="0" bIns="0" rtlCol="0" anchor="t">
            <a:spAutoFit/>
          </a:bodyPr>
          <a:lstStyle/>
          <a:p>
            <a:pPr algn="ctr">
              <a:lnSpc>
                <a:spcPts val="4299"/>
              </a:lnSpc>
              <a:spcBef>
                <a:spcPct val="0"/>
              </a:spcBef>
            </a:pPr>
            <a:r>
              <a:rPr lang="en-US" sz="3070">
                <a:solidFill>
                  <a:srgbClr val="FFFFFF"/>
                </a:solidFill>
                <a:latin typeface="Arial" panose="020B0604020202020204" pitchFamily="34" charset="0"/>
                <a:ea typeface="Canva Sans"/>
                <a:cs typeface="Arial" panose="020B0604020202020204" pitchFamily="34" charset="0"/>
                <a:sym typeface="Canva Sans"/>
              </a:rPr>
              <a:t>Trên cơ sở kết quả rà soát, trong lĩnh vực quản lý nhà nước của </a:t>
            </a:r>
          </a:p>
          <a:p>
            <a:pPr algn="ctr">
              <a:lnSpc>
                <a:spcPts val="4299"/>
              </a:lnSpc>
              <a:spcBef>
                <a:spcPct val="0"/>
              </a:spcBef>
            </a:pPr>
            <a:r>
              <a:rPr lang="en-US" sz="3070">
                <a:solidFill>
                  <a:srgbClr val="FFFFFF"/>
                </a:solidFill>
                <a:latin typeface="Arial" panose="020B0604020202020204" pitchFamily="34" charset="0"/>
                <a:ea typeface="Canva Sans"/>
                <a:cs typeface="Arial" panose="020B0604020202020204" pitchFamily="34" charset="0"/>
                <a:sym typeface="Canva Sans"/>
              </a:rPr>
              <a:t>Bộ Tư pháp có 38 nhiệm vụ, thẩm quyền do cấp huyện thực hiện</a:t>
            </a:r>
          </a:p>
        </p:txBody>
      </p:sp>
      <p:sp>
        <p:nvSpPr>
          <p:cNvPr id="18" name="TextBox 18"/>
          <p:cNvSpPr txBox="1"/>
          <p:nvPr/>
        </p:nvSpPr>
        <p:spPr>
          <a:xfrm>
            <a:off x="7210422" y="3971402"/>
            <a:ext cx="6012759" cy="432690"/>
          </a:xfrm>
          <a:prstGeom prst="rect">
            <a:avLst/>
          </a:prstGeom>
        </p:spPr>
        <p:txBody>
          <a:bodyPr lIns="0" tIns="0" rIns="0" bIns="0" rtlCol="0" anchor="t">
            <a:spAutoFit/>
          </a:bodyPr>
          <a:lstStyle/>
          <a:p>
            <a:pPr algn="ctr">
              <a:lnSpc>
                <a:spcPts val="3592"/>
              </a:lnSpc>
              <a:spcBef>
                <a:spcPct val="0"/>
              </a:spcBef>
            </a:pPr>
            <a:r>
              <a:rPr lang="en-US" sz="2566">
                <a:solidFill>
                  <a:srgbClr val="F2FF00"/>
                </a:solidFill>
                <a:latin typeface="Arial" panose="020B0604020202020204" pitchFamily="34" charset="0"/>
                <a:ea typeface="Canva Sans"/>
                <a:cs typeface="Arial" panose="020B0604020202020204" pitchFamily="34" charset="0"/>
                <a:sym typeface="Canva Sans"/>
              </a:rPr>
              <a:t>05 nhiệm vụ chuyển từ huyện lên tỉnh;</a:t>
            </a:r>
          </a:p>
        </p:txBody>
      </p:sp>
      <p:sp>
        <p:nvSpPr>
          <p:cNvPr id="19" name="TextBox 19"/>
          <p:cNvSpPr txBox="1"/>
          <p:nvPr/>
        </p:nvSpPr>
        <p:spPr>
          <a:xfrm>
            <a:off x="3593375" y="3162557"/>
            <a:ext cx="12347575" cy="522078"/>
          </a:xfrm>
          <a:prstGeom prst="rect">
            <a:avLst/>
          </a:prstGeom>
        </p:spPr>
        <p:txBody>
          <a:bodyPr lIns="0" tIns="0" rIns="0" bIns="0" rtlCol="0" anchor="t">
            <a:spAutoFit/>
          </a:bodyPr>
          <a:lstStyle/>
          <a:p>
            <a:pPr algn="ctr">
              <a:lnSpc>
                <a:spcPts val="4299"/>
              </a:lnSpc>
              <a:spcBef>
                <a:spcPct val="0"/>
              </a:spcBef>
            </a:pPr>
            <a:r>
              <a:rPr lang="en-US" sz="3070" b="1">
                <a:solidFill>
                  <a:srgbClr val="FFFFFF"/>
                </a:solidFill>
                <a:latin typeface="Arial" panose="020B0604020202020204" pitchFamily="34" charset="0"/>
                <a:ea typeface="Canva Sans Bold"/>
                <a:cs typeface="Arial" panose="020B0604020202020204" pitchFamily="34" charset="0"/>
                <a:sym typeface="Canva Sans Bold"/>
              </a:rPr>
              <a:t>trong đó:</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5206</Words>
  <Application>Microsoft Office PowerPoint</Application>
  <PresentationFormat>Custom</PresentationFormat>
  <Paragraphs>260</Paragraphs>
  <Slides>39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Open Sauce Bold</vt:lpstr>
      <vt:lpstr>Times New Roman</vt:lpstr>
      <vt:lpstr>Canva Sans</vt:lpstr>
      <vt:lpstr>Arial</vt:lpstr>
      <vt:lpstr>Canva Sans Bold</vt:lpstr>
      <vt:lpstr>Arial Unicode Bold</vt:lpstr>
      <vt:lpstr>Canva Sans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 cơ bản về thực hiện phân cấp, phân quyền, phân định thẩm quyền về lĩnh vực tư pháp khi thực hiện chính quyền 02 cấp</dc:title>
  <dc:creator>msi</dc:creator>
  <cp:lastModifiedBy>ADMIN</cp:lastModifiedBy>
  <cp:revision>31</cp:revision>
  <cp:lastPrinted>2025-07-11T00:24:43Z</cp:lastPrinted>
  <dcterms:created xsi:type="dcterms:W3CDTF">2006-08-16T00:00:00Z</dcterms:created>
  <dcterms:modified xsi:type="dcterms:W3CDTF">2025-07-11T00:25:43Z</dcterms:modified>
  <dc:identifier>DAGqHt0ihmE</dc:identifier>
</cp:coreProperties>
</file>